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2" r:id="rId5"/>
    <p:sldId id="258" r:id="rId6"/>
    <p:sldId id="263" r:id="rId7"/>
    <p:sldId id="259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43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19/10/2013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6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02991"/>
            <a:ext cx="7772400" cy="1470025"/>
          </a:xfrm>
        </p:spPr>
        <p:txBody>
          <a:bodyPr/>
          <a:lstStyle>
            <a:lvl1pPr algn="ctr">
              <a:defRPr b="1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4F2D-3E4C-4B5D-BE90-617E350CBCB0}" type="datetime1">
              <a:rPr lang="en-US" smtClean="0"/>
              <a:t>19/10/2013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52664"/>
            <a:ext cx="7776864" cy="1440160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32" y="5661248"/>
            <a:ext cx="1567924" cy="11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653136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5099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76-57C1-4E57-B3D5-811D4A7749BD}" type="datetime1">
              <a:rPr lang="en-US" smtClean="0"/>
              <a:t>19/10/2013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A2E2-4A97-4510-BCDE-7B7FE2925400}" type="datetime1">
              <a:rPr lang="en-US" smtClean="0"/>
              <a:t>19/10/2013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573016"/>
            <a:ext cx="7632848" cy="2232248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573016"/>
            <a:ext cx="7488832" cy="2232248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27FB-E98B-4846-B79F-E8A32E28DB0F}" type="datetime1">
              <a:rPr lang="en-US" smtClean="0"/>
              <a:t>19/10/2013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492896"/>
            <a:ext cx="7920880" cy="1584176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2473"/>
            <a:ext cx="7772400" cy="1470025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749-9A07-4D32-9BA1-70B5CAE1178C}" type="datetime1">
              <a:rPr lang="en-US" smtClean="0"/>
              <a:t>19/10/2013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E53-6C39-4C63-9F8D-3493893D403B}" type="datetime1">
              <a:rPr lang="en-US" smtClean="0"/>
              <a:t>19/10/2013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8BB-F69C-41F0-97E2-212D172D3B53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75868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984971"/>
            <a:ext cx="7772400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2B0-E7E2-4CF5-913E-3C1EE37363B7}" type="datetime1">
              <a:rPr lang="en-US" smtClean="0"/>
              <a:t>19/10/2013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FD1-DFEE-478F-8764-EA4A12E6E420}" type="datetime1">
              <a:rPr lang="en-US" smtClean="0"/>
              <a:t>19/10/2013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CBE-7DAD-4AD6-A447-AE25CEF4DF49}" type="datetime1">
              <a:rPr lang="en-US" smtClean="0"/>
              <a:t>19/10/2013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2204864"/>
            <a:ext cx="4032448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2204864"/>
            <a:ext cx="4042792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A6F4-40AE-463F-85E5-665BB46F1CBB}" type="datetime1">
              <a:rPr lang="en-US" smtClean="0"/>
              <a:t>19/10/2013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AC8-7F67-46F6-B557-46F7F820EB38}" type="datetime1">
              <a:rPr lang="en-US" smtClean="0"/>
              <a:t>19/10/2013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4421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86D9-E5D1-499F-92A5-9D5B7169092D}" type="datetime1">
              <a:rPr lang="en-US" smtClean="0"/>
              <a:t>19/10/2013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60648"/>
            <a:ext cx="4824536" cy="5616624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A355CBA8-7D2E-46F8-A8E5-BD7BACFEDE84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Package and sell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Publishing interpretive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08490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the articles in MISQ are positivist but……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19" y="1196752"/>
            <a:ext cx="4572000" cy="4896545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Paper </a:t>
            </a:r>
            <a:r>
              <a:rPr lang="en-US" sz="1200" b="1" dirty="0"/>
              <a:t>of the Year for 2011</a:t>
            </a:r>
            <a:r>
              <a:rPr lang="en-US" sz="1200" dirty="0"/>
              <a:t> “When Flexible Routines Meet Flexible Technologies: Affordance, Constraint, and the Imbrication of Human and Material Agencies” Paul M. Leonardi (Volume 35, Issue 1, March 2011)</a:t>
            </a:r>
          </a:p>
          <a:p>
            <a:r>
              <a:rPr lang="en-US" sz="1200" b="1" dirty="0" smtClean="0"/>
              <a:t>Paper </a:t>
            </a:r>
            <a:r>
              <a:rPr lang="en-US" sz="1200" b="1" dirty="0"/>
              <a:t>of the Year for 2009</a:t>
            </a:r>
            <a:r>
              <a:rPr lang="en-US" sz="1200" dirty="0"/>
              <a:t> “Exploring Human Images in Website Design: A Multi-Method Approach” Dianne Cyr, Milena Head, Hector </a:t>
            </a:r>
            <a:r>
              <a:rPr lang="en-US" sz="1200" dirty="0" err="1"/>
              <a:t>Larios</a:t>
            </a:r>
            <a:r>
              <a:rPr lang="en-US" sz="1200" dirty="0"/>
              <a:t>, and Bing Pan (Volume 33, Issue 3, September 2009)</a:t>
            </a:r>
          </a:p>
          <a:p>
            <a:r>
              <a:rPr lang="en-US" sz="1200" b="1" dirty="0"/>
              <a:t>Paper of the Year for 2008</a:t>
            </a:r>
            <a:r>
              <a:rPr lang="en-US" sz="1200" dirty="0"/>
              <a:t> “Media, Tasks, and Communication Processes: A Theory of Media Synchronicity” Alan R. Dennis, Robert M. Fuller, and Joseph S. </a:t>
            </a:r>
            <a:r>
              <a:rPr lang="en-US" sz="1200" dirty="0" err="1"/>
              <a:t>Valacich</a:t>
            </a:r>
            <a:r>
              <a:rPr lang="en-US" sz="1200" dirty="0"/>
              <a:t> (Volume 32, Issue 3, September 2008)</a:t>
            </a:r>
          </a:p>
          <a:p>
            <a:r>
              <a:rPr lang="en-US" sz="1200" b="1" dirty="0" smtClean="0"/>
              <a:t>Paper </a:t>
            </a:r>
            <a:r>
              <a:rPr lang="en-US" sz="1200" b="1" dirty="0"/>
              <a:t>of the Year for 2006</a:t>
            </a:r>
            <a:r>
              <a:rPr lang="en-US" sz="1200" dirty="0"/>
              <a:t> “Industry-Wide Information Systems Standardization as Collective Action: The Case of the U.S. Residential Mortgage Industry” M. Lynne Markus, Charles W. </a:t>
            </a:r>
            <a:r>
              <a:rPr lang="en-US" sz="1200" dirty="0" err="1"/>
              <a:t>Steinfield</a:t>
            </a:r>
            <a:r>
              <a:rPr lang="en-US" sz="1200" dirty="0"/>
              <a:t>, Rolf T. Wigand, and Gabe Minton (Volume 30, Special Issue, August 2006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352631" y="1124744"/>
            <a:ext cx="4788024" cy="4464496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Paper </a:t>
            </a:r>
            <a:r>
              <a:rPr lang="en-US" sz="1200" b="1" dirty="0"/>
              <a:t>of the Year for 2004</a:t>
            </a:r>
            <a:r>
              <a:rPr lang="en-US" sz="1200" dirty="0"/>
              <a:t> “Innovating Mindfully with Information Technology” E. Burton Swanson and Neil C. </a:t>
            </a:r>
            <a:r>
              <a:rPr lang="en-US" sz="1200" dirty="0" err="1"/>
              <a:t>Ramiller</a:t>
            </a:r>
            <a:r>
              <a:rPr lang="en-US" sz="1200" dirty="0"/>
              <a:t> (Volume 28, Number 4, December 2004)</a:t>
            </a:r>
          </a:p>
          <a:p>
            <a:r>
              <a:rPr lang="en-US" sz="1200" b="1" dirty="0"/>
              <a:t>Paper of the Year for 2003</a:t>
            </a:r>
            <a:r>
              <a:rPr lang="en-US" sz="1200" dirty="0"/>
              <a:t> “</a:t>
            </a:r>
            <a:r>
              <a:rPr lang="en-US" sz="1200" dirty="0" err="1"/>
              <a:t>Reconceptualizing</a:t>
            </a:r>
            <a:r>
              <a:rPr lang="en-US" sz="1200" dirty="0"/>
              <a:t> Users as Social Actors in Information Systems Research” Roberta Lamb and Rob Kling (Volume 27, Number 2, June 2003)</a:t>
            </a:r>
          </a:p>
          <a:p>
            <a:r>
              <a:rPr lang="en-US" sz="1200" b="1" dirty="0"/>
              <a:t>Paper of the Year for 2002</a:t>
            </a:r>
            <a:r>
              <a:rPr lang="en-US" sz="1200" dirty="0"/>
              <a:t> “</a:t>
            </a:r>
            <a:r>
              <a:rPr lang="en-US" sz="1200" i="1" dirty="0"/>
              <a:t>Review</a:t>
            </a:r>
            <a:r>
              <a:rPr lang="en-US" sz="1200" dirty="0"/>
              <a:t>: Power and Information Technology Research: A </a:t>
            </a:r>
            <a:r>
              <a:rPr lang="en-US" sz="1200" dirty="0" err="1"/>
              <a:t>Metatriangulation</a:t>
            </a:r>
            <a:r>
              <a:rPr lang="en-US" sz="1200" dirty="0"/>
              <a:t> Review</a:t>
            </a:r>
            <a:r>
              <a:rPr lang="en-US" sz="1200" dirty="0" smtClean="0"/>
              <a:t>”</a:t>
            </a:r>
            <a:endParaRPr lang="en-US" sz="1200" dirty="0"/>
          </a:p>
          <a:p>
            <a:r>
              <a:rPr lang="en-US" sz="1200" dirty="0" smtClean="0"/>
              <a:t>Jon (</a:t>
            </a:r>
            <a:r>
              <a:rPr lang="en-US" sz="1200" dirty="0"/>
              <a:t>Sean) </a:t>
            </a:r>
            <a:r>
              <a:rPr lang="en-US" sz="1200" dirty="0" err="1"/>
              <a:t>Jasperson</a:t>
            </a:r>
            <a:r>
              <a:rPr lang="en-US" sz="1200" dirty="0"/>
              <a:t>, Traci A. Carte, Carol S. Saunders, Brian S. Butler, Henry J. P. </a:t>
            </a:r>
            <a:r>
              <a:rPr lang="en-US" sz="1200" dirty="0" err="1"/>
              <a:t>Croes</a:t>
            </a:r>
            <a:r>
              <a:rPr lang="en-US" sz="1200" dirty="0"/>
              <a:t>, and </a:t>
            </a:r>
            <a:r>
              <a:rPr lang="en-US" sz="1200" dirty="0" err="1"/>
              <a:t>Weijun</a:t>
            </a:r>
            <a:r>
              <a:rPr lang="en-US" sz="1200" dirty="0"/>
              <a:t> </a:t>
            </a:r>
            <a:r>
              <a:rPr lang="en-US" sz="1200" dirty="0" err="1"/>
              <a:t>Zheng</a:t>
            </a:r>
            <a:r>
              <a:rPr lang="en-US" sz="1200" dirty="0"/>
              <a:t> (Volume 26, Number 4, December 2002)</a:t>
            </a:r>
          </a:p>
          <a:p>
            <a:r>
              <a:rPr lang="en-US" sz="1200" b="1" dirty="0" smtClean="0"/>
              <a:t>Paper </a:t>
            </a:r>
            <a:r>
              <a:rPr lang="en-US" sz="1200" b="1" dirty="0"/>
              <a:t>of the Year for 1999</a:t>
            </a:r>
            <a:r>
              <a:rPr lang="en-US" sz="1200" dirty="0"/>
              <a:t> “A Set of Principles for Conducting and Evaluating Interpretive Field Studies in Information Systems” Heinz K. Klein and Michael D. Myers (Volume 23, Number 1, March 1999)</a:t>
            </a:r>
          </a:p>
          <a:p>
            <a:r>
              <a:rPr lang="en-US" sz="1200" b="1" dirty="0"/>
              <a:t>Paper of the Year for 1998</a:t>
            </a:r>
            <a:r>
              <a:rPr lang="en-US" sz="1200" dirty="0"/>
              <a:t> “The Merchant of Prato — Revisited : Toward a Third Rationality of Information Systems” </a:t>
            </a:r>
            <a:r>
              <a:rPr lang="en-US" sz="1200" dirty="0" err="1"/>
              <a:t>Kuldeep</a:t>
            </a:r>
            <a:r>
              <a:rPr lang="en-US" sz="1200" dirty="0"/>
              <a:t> Kumar, Han G. van </a:t>
            </a:r>
            <a:r>
              <a:rPr lang="en-US" sz="1200" dirty="0" err="1"/>
              <a:t>Dissel</a:t>
            </a:r>
            <a:r>
              <a:rPr lang="en-US" sz="1200" dirty="0"/>
              <a:t>, and Paola </a:t>
            </a:r>
            <a:r>
              <a:rPr lang="en-US" sz="1200" dirty="0" err="1"/>
              <a:t>Bielli</a:t>
            </a:r>
            <a:r>
              <a:rPr lang="en-US" sz="1200" dirty="0"/>
              <a:t> (Volume 22, Number 2, June 1998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9981515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package and sell interpretive research?</a:t>
            </a:r>
          </a:p>
          <a:p>
            <a:r>
              <a:rPr lang="en-US" dirty="0" smtClean="0"/>
              <a:t>What are the strengths of interpretive research in relation to other types of research?</a:t>
            </a:r>
          </a:p>
          <a:p>
            <a:r>
              <a:rPr lang="en-US" dirty="0" smtClean="0"/>
              <a:t>Is there a standard research article form for interpretive research?</a:t>
            </a:r>
          </a:p>
          <a:p>
            <a:r>
              <a:rPr lang="en-US" dirty="0" smtClean="0"/>
              <a:t>How do you manage less standard forms?</a:t>
            </a:r>
          </a:p>
          <a:p>
            <a:r>
              <a:rPr lang="en-US" dirty="0" smtClean="0"/>
              <a:t>Where should you send </a:t>
            </a:r>
            <a:r>
              <a:rPr lang="en-US" smtClean="0"/>
              <a:t>your work?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65900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forms in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article (positivist)</a:t>
            </a:r>
          </a:p>
          <a:p>
            <a:r>
              <a:rPr lang="en-US" dirty="0" smtClean="0"/>
              <a:t>Interpretive case study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A social-constructionist type theory</a:t>
            </a:r>
          </a:p>
          <a:p>
            <a:pPr lvl="1"/>
            <a:r>
              <a:rPr lang="en-US" dirty="0" smtClean="0"/>
              <a:t>Data collection by interview + contextualizing material</a:t>
            </a:r>
          </a:p>
          <a:p>
            <a:pPr lvl="1"/>
            <a:r>
              <a:rPr lang="en-US" dirty="0" smtClean="0"/>
              <a:t>Content analysis using an automated tool</a:t>
            </a:r>
          </a:p>
          <a:p>
            <a:pPr lvl="1"/>
            <a:r>
              <a:rPr lang="en-US" dirty="0" smtClean="0"/>
              <a:t>A narrative account of a case study complete with relevant quotations grounding the narrative in the interviews</a:t>
            </a:r>
          </a:p>
          <a:p>
            <a:pPr lvl="1"/>
            <a:r>
              <a:rPr lang="en-US" dirty="0" smtClean="0"/>
              <a:t>Sensitivity to the interpretations of multiple stakeholders</a:t>
            </a:r>
          </a:p>
          <a:p>
            <a:pPr lvl="1"/>
            <a:r>
              <a:rPr lang="en-US" dirty="0" smtClean="0"/>
              <a:t>A contribution which is generalized to some level (</a:t>
            </a:r>
            <a:r>
              <a:rPr lang="en-US" dirty="0" err="1" smtClean="0"/>
              <a:t>Walsham</a:t>
            </a:r>
            <a:r>
              <a:rPr lang="en-US" dirty="0" smtClean="0"/>
              <a:t> 1995)</a:t>
            </a:r>
          </a:p>
          <a:p>
            <a:pPr lvl="2"/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dirty="0" smtClean="0"/>
              <a:t>concepts</a:t>
            </a:r>
          </a:p>
          <a:p>
            <a:pPr lvl="2"/>
            <a:r>
              <a:rPr lang="en-US" dirty="0" smtClean="0"/>
              <a:t>Generation </a:t>
            </a:r>
            <a:r>
              <a:rPr lang="en-US" dirty="0"/>
              <a:t>of theory</a:t>
            </a:r>
          </a:p>
          <a:p>
            <a:pPr lvl="2"/>
            <a:r>
              <a:rPr lang="en-US" dirty="0"/>
              <a:t>Drawing of </a:t>
            </a:r>
            <a:r>
              <a:rPr lang="en-US" dirty="0" smtClean="0"/>
              <a:t>specific implications</a:t>
            </a:r>
            <a:endParaRPr lang="en-US" dirty="0"/>
          </a:p>
          <a:p>
            <a:pPr lvl="2"/>
            <a:r>
              <a:rPr lang="en-US" dirty="0"/>
              <a:t>Contribution of </a:t>
            </a:r>
            <a:r>
              <a:rPr lang="en-US" dirty="0" smtClean="0"/>
              <a:t>rich insight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4890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Interpretive case study: typical article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including problematization, some relevant literature and research questions</a:t>
            </a:r>
          </a:p>
          <a:p>
            <a:r>
              <a:rPr lang="en-US" dirty="0" smtClean="0"/>
              <a:t>Theory section describing a social constructionist type theory</a:t>
            </a:r>
          </a:p>
          <a:p>
            <a:r>
              <a:rPr lang="en-US" dirty="0" smtClean="0"/>
              <a:t>Method section</a:t>
            </a:r>
          </a:p>
          <a:p>
            <a:r>
              <a:rPr lang="en-US" dirty="0" smtClean="0"/>
              <a:t>Case narrative</a:t>
            </a:r>
          </a:p>
          <a:p>
            <a:r>
              <a:rPr lang="en-US" dirty="0" smtClean="0"/>
              <a:t>Findings and new theory generation</a:t>
            </a:r>
          </a:p>
          <a:p>
            <a:r>
              <a:rPr lang="en-US" dirty="0" smtClean="0"/>
              <a:t>Discussion locating findings within enfolding literature</a:t>
            </a:r>
          </a:p>
          <a:p>
            <a:r>
              <a:rPr lang="en-US" dirty="0" smtClean="0"/>
              <a:t>Conclusion: contributions to knowledge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55624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cases (interpretive research):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your method carefully and describe it equally carefully</a:t>
            </a:r>
          </a:p>
          <a:p>
            <a:pPr lvl="1"/>
            <a:r>
              <a:rPr lang="en-US" dirty="0" smtClean="0"/>
              <a:t>Philosophical angle</a:t>
            </a:r>
          </a:p>
          <a:p>
            <a:pPr lvl="1"/>
            <a:r>
              <a:rPr lang="en-US" dirty="0" smtClean="0"/>
              <a:t>Initial theory (if appropriate)</a:t>
            </a:r>
          </a:p>
          <a:p>
            <a:pPr lvl="1"/>
            <a:r>
              <a:rPr lang="en-US" dirty="0" smtClean="0"/>
              <a:t>Try to follow a known research approach</a:t>
            </a:r>
          </a:p>
          <a:p>
            <a:pPr lvl="1"/>
            <a:r>
              <a:rPr lang="en-US" dirty="0" smtClean="0"/>
              <a:t>Data collection strategy</a:t>
            </a:r>
          </a:p>
          <a:p>
            <a:pPr lvl="1"/>
            <a:r>
              <a:rPr lang="en-US" dirty="0" smtClean="0"/>
              <a:t>Data analysis strategy</a:t>
            </a:r>
          </a:p>
          <a:p>
            <a:pPr lvl="1"/>
            <a:r>
              <a:rPr lang="en-US" dirty="0" smtClean="0"/>
              <a:t>Generalization to theory</a:t>
            </a:r>
          </a:p>
          <a:p>
            <a:pPr lvl="1"/>
            <a:r>
              <a:rPr lang="en-US" dirty="0" smtClean="0"/>
              <a:t>Descriptive diagram</a:t>
            </a:r>
          </a:p>
          <a:p>
            <a:r>
              <a:rPr lang="en-US" dirty="0" smtClean="0"/>
              <a:t>Follow an existing model if one is available</a:t>
            </a:r>
          </a:p>
          <a:p>
            <a:r>
              <a:rPr lang="en-US" dirty="0" smtClean="0"/>
              <a:t>Describe both the conceptual design and the practical implementations (25 interviews, cross-section of interviewees by position in organization, critical incident analysis……….)</a:t>
            </a:r>
          </a:p>
          <a:p>
            <a:r>
              <a:rPr lang="en-US" dirty="0" smtClean="0"/>
              <a:t>Consider your own status – how engaged?</a:t>
            </a:r>
          </a:p>
          <a:p>
            <a:r>
              <a:rPr lang="en-US" dirty="0" smtClean="0"/>
              <a:t>Make it easy for your reviewers by structuring the article so that your research process is evident</a:t>
            </a:r>
          </a:p>
        </p:txBody>
      </p:sp>
    </p:spTree>
    <p:extLst>
      <p:ext uri="{BB962C8B-B14F-4D97-AF65-F5344CB8AC3E}">
        <p14:creationId xmlns:p14="http://schemas.microsoft.com/office/powerpoint/2010/main" val="112205009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to the strengths of interpretive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 the reader in a serious and complex problem, not a trivial either/or situation</a:t>
            </a:r>
          </a:p>
          <a:p>
            <a:r>
              <a:rPr lang="en-US" dirty="0" smtClean="0"/>
              <a:t>Use complex theories with stimulating concepts</a:t>
            </a:r>
          </a:p>
          <a:p>
            <a:r>
              <a:rPr lang="en-US" dirty="0" smtClean="0"/>
              <a:t>Engage the power of the unexpected or counter-intuitive</a:t>
            </a:r>
          </a:p>
          <a:p>
            <a:r>
              <a:rPr lang="en-US" dirty="0" smtClean="0"/>
              <a:t>Use thick description and quotations to ground your narrative in data</a:t>
            </a:r>
          </a:p>
          <a:p>
            <a:r>
              <a:rPr lang="en-US" dirty="0" smtClean="0"/>
              <a:t>Make compelling narratives with real characters with conflicts and emotions, use drama and incident</a:t>
            </a:r>
          </a:p>
          <a:p>
            <a:r>
              <a:rPr lang="en-US" dirty="0" smtClean="0"/>
              <a:t>Bring out implications for practice</a:t>
            </a:r>
          </a:p>
          <a:p>
            <a:r>
              <a:rPr lang="en-US" dirty="0" smtClean="0"/>
              <a:t>Don’t be afraid to generalize, but link your generalizations carefully to theory and </a:t>
            </a:r>
            <a:r>
              <a:rPr lang="en-US" smtClean="0"/>
              <a:t>your narrative</a:t>
            </a:r>
            <a:endParaRPr lang="en-US" dirty="0" smtClean="0"/>
          </a:p>
          <a:p>
            <a:r>
              <a:rPr lang="en-US" dirty="0" smtClean="0"/>
              <a:t>Don’t take a hesitant or apologetic tone because you’re not the norm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53812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qualitative: does it need to be interpretive?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default position in IS is positivist, even for qualitative work (my judgment)</a:t>
            </a:r>
          </a:p>
          <a:p>
            <a:r>
              <a:rPr lang="en-US" dirty="0" smtClean="0"/>
              <a:t>If you don’t make a fuss about being interpretive you will be judged according to the default – find out how these articles are written (naïve realism) and see if it suits your argument</a:t>
            </a:r>
          </a:p>
          <a:p>
            <a:r>
              <a:rPr lang="en-US" dirty="0" smtClean="0"/>
              <a:t>Naïve realism can be understood as a position inside interpretivism where you don’t choose to focus on multiple constructions of reality - just tell the story as though it was objective truth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17659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outlet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cases the European outlets are more used to interpretive research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North American outlets are very hard to get into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83292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editor and reviewers (if you can)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list of editors, find out what they do and ask for one you think you will be sympathetic</a:t>
            </a:r>
          </a:p>
          <a:p>
            <a:r>
              <a:rPr lang="en-US" dirty="0" smtClean="0"/>
              <a:t>Don’t send an interpretive article to a senior editor who has only ever conducted positivist survey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46958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AAU_EN_waves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AAU_EN_waves.potx</Template>
  <TotalTime>70</TotalTime>
  <Words>920</Words>
  <Application>Microsoft Macintosh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AAU_EN_waves</vt:lpstr>
      <vt:lpstr>Package and sell</vt:lpstr>
      <vt:lpstr>Seminar questions</vt:lpstr>
      <vt:lpstr>Standard forms in IS</vt:lpstr>
      <vt:lpstr>Interpretive case study: typical article structure</vt:lpstr>
      <vt:lpstr>In other cases (interpretive research):</vt:lpstr>
      <vt:lpstr>Play to the strengths of interpretive work</vt:lpstr>
      <vt:lpstr>Its qualitative: does it need to be interpretive?</vt:lpstr>
      <vt:lpstr>Choose your outlet</vt:lpstr>
      <vt:lpstr>Choose your editor and reviewers (if you can)  </vt:lpstr>
      <vt:lpstr>Most of the articles in MISQ are positivist but……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Henning Jensen</dc:creator>
  <cp:lastModifiedBy>Jeremy Rose</cp:lastModifiedBy>
  <cp:revision>12</cp:revision>
  <dcterms:created xsi:type="dcterms:W3CDTF">2013-05-02T08:32:46Z</dcterms:created>
  <dcterms:modified xsi:type="dcterms:W3CDTF">2013-10-19T10:58:54Z</dcterms:modified>
</cp:coreProperties>
</file>