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88" autoAdjust="0"/>
  </p:normalViewPr>
  <p:slideViewPr>
    <p:cSldViewPr>
      <p:cViewPr>
        <p:scale>
          <a:sx n="130" d="100"/>
          <a:sy n="130" d="100"/>
        </p:scale>
        <p:origin x="-1584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08/10/2013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6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02991"/>
            <a:ext cx="7772400" cy="1470025"/>
          </a:xfrm>
        </p:spPr>
        <p:txBody>
          <a:bodyPr/>
          <a:lstStyle>
            <a:lvl1pPr algn="ctr">
              <a:defRPr b="1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4F2D-3E4C-4B5D-BE90-617E350CBCB0}" type="datetime1">
              <a:rPr lang="en-US" smtClean="0"/>
              <a:t>08/10/2013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52664"/>
            <a:ext cx="7776864" cy="1440160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32" y="5661248"/>
            <a:ext cx="1567924" cy="11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653136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5099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76-57C1-4E57-B3D5-811D4A7749BD}" type="datetime1">
              <a:rPr lang="en-US" smtClean="0"/>
              <a:t>08/10/2013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A2E2-4A97-4510-BCDE-7B7FE2925400}" type="datetime1">
              <a:rPr lang="en-US" smtClean="0"/>
              <a:t>08/10/2013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573016"/>
            <a:ext cx="7632848" cy="2232248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573016"/>
            <a:ext cx="7488832" cy="2232248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27FB-E98B-4846-B79F-E8A32E28DB0F}" type="datetime1">
              <a:rPr lang="en-US" smtClean="0"/>
              <a:t>08/10/2013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492896"/>
            <a:ext cx="7920880" cy="1584176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2473"/>
            <a:ext cx="7772400" cy="1470025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749-9A07-4D32-9BA1-70B5CAE1178C}" type="datetime1">
              <a:rPr lang="en-US" smtClean="0"/>
              <a:t>08/10/2013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E53-6C39-4C63-9F8D-3493893D403B}" type="datetime1">
              <a:rPr lang="en-US" smtClean="0"/>
              <a:t>08/10/2013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8BB-F69C-41F0-97E2-212D172D3B53}" type="datetime1">
              <a:rPr lang="en-US" smtClean="0"/>
              <a:t>08/10/2013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75868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984971"/>
            <a:ext cx="7772400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2B0-E7E2-4CF5-913E-3C1EE37363B7}" type="datetime1">
              <a:rPr lang="en-US" smtClean="0"/>
              <a:t>08/10/2013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FD1-DFEE-478F-8764-EA4A12E6E420}" type="datetime1">
              <a:rPr lang="en-US" smtClean="0"/>
              <a:t>08/10/2013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CBE-7DAD-4AD6-A447-AE25CEF4DF49}" type="datetime1">
              <a:rPr lang="en-US" smtClean="0"/>
              <a:t>08/10/2013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2204864"/>
            <a:ext cx="4032448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2204864"/>
            <a:ext cx="4042792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A6F4-40AE-463F-85E5-665BB46F1CBB}" type="datetime1">
              <a:rPr lang="en-US" smtClean="0"/>
              <a:t>08/10/2013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AC8-7F67-46F6-B557-46F7F820EB38}" type="datetime1">
              <a:rPr lang="en-US" smtClean="0"/>
              <a:t>08/10/2013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4421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86D9-E5D1-499F-92A5-9D5B7169092D}" type="datetime1">
              <a:rPr lang="en-US" smtClean="0"/>
              <a:t>08/10/2013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60648"/>
            <a:ext cx="4824536" cy="5616624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A355CBA8-7D2E-46F8-A8E5-BD7BACFEDE84}" type="datetime1">
              <a:rPr lang="en-US" smtClean="0"/>
              <a:t>08/10/2013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 examples: </a:t>
            </a:r>
            <a:br>
              <a:rPr lang="en-US" dirty="0" smtClean="0"/>
            </a:br>
            <a:r>
              <a:rPr lang="en-US" dirty="0" smtClean="0"/>
              <a:t>trust in large system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Publishing interpretive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08490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grounded 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Dissatisfaction </a:t>
            </a:r>
            <a:r>
              <a:rPr lang="en-GB" dirty="0"/>
              <a:t>(and some open resistance) expressed in much gossip amongst users began to mount, and was felt keenly by project staff (</a:t>
            </a:r>
            <a:r>
              <a:rPr lang="en-US" i="1" dirty="0"/>
              <a:t>”we get a lot of we don’t know what we’re doing from the users – we haven’t understood what it’s about –we’re stupid – it’s a tough project for the project staff”</a:t>
            </a:r>
            <a:r>
              <a:rPr lang="en-US" dirty="0"/>
              <a:t> [#31, project manager]</a:t>
            </a:r>
            <a:r>
              <a:rPr lang="en-US" i="1" dirty="0"/>
              <a:t> </a:t>
            </a:r>
            <a:r>
              <a:rPr lang="en-US" dirty="0"/>
              <a:t>).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24944"/>
            <a:ext cx="6845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6298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recruited two senior scholars to act as reviewers for this paper. Both have reviewed </a:t>
            </a:r>
            <a:r>
              <a:rPr lang="en-US" dirty="0" smtClean="0"/>
              <a:t>the paper </a:t>
            </a:r>
            <a:r>
              <a:rPr lang="en-US" dirty="0"/>
              <a:t>carefully and provided a wealth of feedback. Whilst both are complimentary of </a:t>
            </a:r>
            <a:r>
              <a:rPr lang="en-US" dirty="0" smtClean="0"/>
              <a:t>the potential </a:t>
            </a:r>
            <a:r>
              <a:rPr lang="en-US" dirty="0"/>
              <a:t>contribution that can be made through this paper, both are also critical of </a:t>
            </a:r>
            <a:r>
              <a:rPr lang="en-US" dirty="0" smtClean="0"/>
              <a:t>numerous aspects </a:t>
            </a:r>
            <a:r>
              <a:rPr lang="en-US" dirty="0"/>
              <a:t>of the paper, including it’s intended scope, it’s use of language (particularly an </a:t>
            </a:r>
            <a:r>
              <a:rPr lang="en-US" dirty="0" smtClean="0"/>
              <a:t>excess of </a:t>
            </a:r>
            <a:r>
              <a:rPr lang="en-US" dirty="0"/>
              <a:t>jargon that make it impenetrable to a reader not familiar with the work of Giddens), </a:t>
            </a:r>
            <a:r>
              <a:rPr lang="en-US" dirty="0" smtClean="0"/>
              <a:t>the methods </a:t>
            </a:r>
            <a:r>
              <a:rPr lang="en-US" dirty="0"/>
              <a:t>involved and the way the contribution is presented</a:t>
            </a:r>
            <a:r>
              <a:rPr lang="en-US" dirty="0" smtClean="0"/>
              <a:t>. I </a:t>
            </a:r>
            <a:r>
              <a:rPr lang="en-US" dirty="0"/>
              <a:t>do not intend to highlight all of the reviewers’ excellent comments here – they speak </a:t>
            </a:r>
            <a:r>
              <a:rPr lang="en-US" dirty="0" smtClean="0"/>
              <a:t>for themselves </a:t>
            </a:r>
            <a:r>
              <a:rPr lang="en-US" dirty="0"/>
              <a:t>very clearly</a:t>
            </a:r>
            <a:r>
              <a:rPr lang="en-US" dirty="0" smtClean="0"/>
              <a:t>. Given </a:t>
            </a:r>
            <a:r>
              <a:rPr lang="en-US" dirty="0"/>
              <a:t>the importance of the topic, as well as the potential contribution that can be made, </a:t>
            </a:r>
            <a:r>
              <a:rPr lang="en-US" dirty="0" smtClean="0"/>
              <a:t>my decision </a:t>
            </a:r>
            <a:r>
              <a:rPr lang="en-US" dirty="0"/>
              <a:t>is *not* to reject the current version of the paper outright. However, I do believe </a:t>
            </a:r>
            <a:r>
              <a:rPr lang="en-US" dirty="0" smtClean="0"/>
              <a:t>that substantial </a:t>
            </a:r>
            <a:r>
              <a:rPr lang="en-US" dirty="0"/>
              <a:t>work needs to be done to </a:t>
            </a:r>
            <a:r>
              <a:rPr lang="en-US" dirty="0" err="1"/>
              <a:t>organise</a:t>
            </a:r>
            <a:r>
              <a:rPr lang="en-US" dirty="0"/>
              <a:t> the material in such a way that the </a:t>
            </a:r>
            <a:r>
              <a:rPr lang="en-US" dirty="0" smtClean="0"/>
              <a:t>contribution is </a:t>
            </a:r>
            <a:r>
              <a:rPr lang="en-US" dirty="0"/>
              <a:t>clearer. I invite the authors to make major revisions to the paper – following the </a:t>
            </a:r>
            <a:r>
              <a:rPr lang="en-US" dirty="0" smtClean="0"/>
              <a:t>guidance of </a:t>
            </a:r>
            <a:r>
              <a:rPr lang="en-US" dirty="0"/>
              <a:t>the reviewers. Given the magnitude of the changes, I will not guarantee that a </a:t>
            </a:r>
            <a:r>
              <a:rPr lang="en-US" dirty="0" smtClean="0"/>
              <a:t>future version </a:t>
            </a:r>
            <a:r>
              <a:rPr lang="en-US" dirty="0"/>
              <a:t>of the paper can be accepted.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40387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to theory 1: research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44476"/>
            <a:ext cx="6800304" cy="46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2062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to theory 1: natural language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54011"/>
            <a:ext cx="5959917" cy="58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561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498178"/>
          </a:xfrm>
        </p:spPr>
        <p:txBody>
          <a:bodyPr/>
          <a:lstStyle/>
          <a:p>
            <a:r>
              <a:rPr lang="en-US" dirty="0" smtClean="0"/>
              <a:t>Generalization to theory 2: six propositions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0"/>
            <a:ext cx="5674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94466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products: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1 - ROSE</a:t>
            </a:r>
            <a:r>
              <a:rPr lang="en-US" dirty="0"/>
              <a:t>, J. &amp; SCHLICHTER, B. R. (</a:t>
            </a:r>
            <a:r>
              <a:rPr lang="en-US" dirty="0" smtClean="0"/>
              <a:t>2012) </a:t>
            </a:r>
            <a:r>
              <a:rPr lang="en-US" dirty="0"/>
              <a:t>Decoupling, Re-Engaging: Managing Trust Relationships in Implementation Projects. Information Systems Journal, 23, 5-33.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Paper 2 - SCHLICHTER</a:t>
            </a:r>
            <a:r>
              <a:rPr lang="en-US" dirty="0"/>
              <a:t>, B. R. &amp; ROSE, J. (2013) Trust Dynamics in a Large System Implementation: Six Theoretical Propositions. European Journal of Information Systems, 22, 455-474.</a:t>
            </a:r>
          </a:p>
        </p:txBody>
      </p:sp>
    </p:spTree>
    <p:extLst>
      <p:ext uri="{BB962C8B-B14F-4D97-AF65-F5344CB8AC3E}">
        <p14:creationId xmlns:p14="http://schemas.microsoft.com/office/powerpoint/2010/main" val="1764317411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err="1" smtClean="0"/>
              <a:t>Bjarne</a:t>
            </a:r>
            <a:r>
              <a:rPr lang="en-US" dirty="0" smtClean="0"/>
              <a:t> </a:t>
            </a:r>
            <a:r>
              <a:rPr lang="en-US" dirty="0" err="1" smtClean="0"/>
              <a:t>Rerup</a:t>
            </a:r>
            <a:r>
              <a:rPr lang="en-US" dirty="0" smtClean="0"/>
              <a:t> </a:t>
            </a:r>
            <a:r>
              <a:rPr lang="en-US" dirty="0" err="1" smtClean="0"/>
              <a:t>Schlichter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3590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628800"/>
            <a:ext cx="17780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628800"/>
            <a:ext cx="180399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420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92687"/>
          </a:xfrm>
        </p:spPr>
        <p:txBody>
          <a:bodyPr>
            <a:noAutofit/>
          </a:bodyPr>
          <a:lstStyle/>
          <a:p>
            <a:r>
              <a:rPr lang="en-US" sz="1100" dirty="0"/>
              <a:t>From business IT value to public IT value : An action research study of healthcare in the Faroe Islands. / </a:t>
            </a:r>
            <a:r>
              <a:rPr lang="en-US" sz="1100" dirty="0" err="1"/>
              <a:t>Svejvig</a:t>
            </a:r>
            <a:r>
              <a:rPr lang="en-US" sz="1100" dirty="0"/>
              <a:t>, Per; Schleicher,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/>
              <a:t>Rerup</a:t>
            </a:r>
            <a:r>
              <a:rPr lang="en-US" sz="1100" dirty="0"/>
              <a:t>; Andersen, </a:t>
            </a:r>
            <a:r>
              <a:rPr lang="en-US" sz="1100" dirty="0" err="1"/>
              <a:t>Povl</a:t>
            </a:r>
            <a:r>
              <a:rPr lang="en-US" sz="1100" dirty="0"/>
              <a:t> Erik </a:t>
            </a:r>
            <a:r>
              <a:rPr lang="en-US" sz="1100" dirty="0" err="1"/>
              <a:t>Rostgaard</a:t>
            </a:r>
            <a:r>
              <a:rPr lang="en-US" sz="1100" dirty="0" smtClean="0"/>
              <a:t>.</a:t>
            </a:r>
            <a:r>
              <a:rPr lang="en-US" sz="1100" dirty="0"/>
              <a:t> </a:t>
            </a:r>
            <a:r>
              <a:rPr lang="en-US" sz="1100" dirty="0" smtClean="0"/>
              <a:t>2012</a:t>
            </a:r>
            <a:r>
              <a:rPr lang="en-US" sz="1100" dirty="0"/>
              <a:t>. Paper presented at The 7</a:t>
            </a:r>
            <a:r>
              <a:rPr lang="en-US" sz="1100" baseline="30000" dirty="0"/>
              <a:t>th</a:t>
            </a:r>
            <a:r>
              <a:rPr lang="en-US" sz="1100" dirty="0"/>
              <a:t> Mediterranean Conference on Information Systems, </a:t>
            </a:r>
            <a:r>
              <a:rPr lang="en-US" sz="1100" dirty="0" err="1"/>
              <a:t>Guimarães</a:t>
            </a:r>
            <a:r>
              <a:rPr lang="en-US" sz="1100" dirty="0"/>
              <a:t>, </a:t>
            </a:r>
            <a:r>
              <a:rPr lang="en-US" sz="1100" dirty="0" smtClean="0"/>
              <a:t>Portugal </a:t>
            </a:r>
          </a:p>
          <a:p>
            <a:endParaRPr lang="en-US" sz="1100" dirty="0" smtClean="0"/>
          </a:p>
          <a:p>
            <a:r>
              <a:rPr lang="en-US" sz="1100" dirty="0" smtClean="0"/>
              <a:t>Interventions during the problem-solving cycle : An action research study of emergent benefit realization from healthcare enterprise information systems in the Faroe Islands. / </a:t>
            </a:r>
            <a:r>
              <a:rPr lang="en-US" sz="1100" dirty="0" err="1" smtClean="0"/>
              <a:t>Schlichter</a:t>
            </a:r>
            <a:r>
              <a:rPr lang="en-US" sz="1100" dirty="0" smtClean="0"/>
              <a:t>, </a:t>
            </a:r>
            <a:r>
              <a:rPr lang="en-US" sz="1100" dirty="0" err="1" smtClean="0"/>
              <a:t>Bjarne</a:t>
            </a:r>
            <a:r>
              <a:rPr lang="en-US" sz="1100" dirty="0" smtClean="0"/>
              <a:t> </a:t>
            </a:r>
            <a:r>
              <a:rPr lang="en-US" sz="1100" dirty="0" err="1" smtClean="0"/>
              <a:t>Rerup</a:t>
            </a:r>
            <a:r>
              <a:rPr lang="en-US" sz="1100" dirty="0" smtClean="0"/>
              <a:t>; </a:t>
            </a:r>
            <a:r>
              <a:rPr lang="en-US" sz="1100" dirty="0" err="1" smtClean="0"/>
              <a:t>Svejvig</a:t>
            </a:r>
            <a:r>
              <a:rPr lang="en-US" sz="1100" dirty="0" smtClean="0"/>
              <a:t>, Per; Andersen, </a:t>
            </a:r>
            <a:r>
              <a:rPr lang="en-US" sz="1100" dirty="0" err="1" smtClean="0"/>
              <a:t>Povl</a:t>
            </a:r>
            <a:r>
              <a:rPr lang="en-US" sz="1100" dirty="0" smtClean="0"/>
              <a:t> Erik </a:t>
            </a:r>
            <a:r>
              <a:rPr lang="en-US" sz="1100" dirty="0" err="1" smtClean="0"/>
              <a:t>Rostgaard</a:t>
            </a:r>
            <a:r>
              <a:rPr lang="en-US" sz="1100" dirty="0" smtClean="0"/>
              <a:t>. 2012. Paper presented at PRE-ICIS CONFERENCE ON ENTERPRISE SYSTEMS RESEARCH IN MIS, Orlando, United </a:t>
            </a:r>
            <a:r>
              <a:rPr lang="en-US" sz="1100" dirty="0" err="1" smtClean="0"/>
              <a:t>States.Paper</a:t>
            </a:r>
            <a:r>
              <a:rPr lang="en-US" sz="1100" dirty="0" smtClean="0"/>
              <a:t> </a:t>
            </a:r>
          </a:p>
          <a:p>
            <a:r>
              <a:rPr lang="en-US" sz="1100" dirty="0" smtClean="0"/>
              <a:t>Dynamics of Trust in System Implementation : A longitudinal interpretive case study on the Faroe Islands. / </a:t>
            </a:r>
            <a:r>
              <a:rPr lang="en-US" sz="1100" dirty="0" err="1" smtClean="0"/>
              <a:t>Schlichter</a:t>
            </a:r>
            <a:r>
              <a:rPr lang="en-US" sz="1100" dirty="0" smtClean="0"/>
              <a:t>, </a:t>
            </a:r>
            <a:r>
              <a:rPr lang="en-US" sz="1100" dirty="0" err="1" smtClean="0"/>
              <a:t>Bjarne</a:t>
            </a:r>
            <a:r>
              <a:rPr lang="en-US" sz="1100" dirty="0" smtClean="0"/>
              <a:t> </a:t>
            </a:r>
            <a:r>
              <a:rPr lang="en-US" sz="1100" dirty="0" err="1" smtClean="0"/>
              <a:t>Rerup</a:t>
            </a:r>
            <a:r>
              <a:rPr lang="en-US" sz="1100" dirty="0" smtClean="0"/>
              <a:t>. Aarhus : </a:t>
            </a:r>
            <a:r>
              <a:rPr lang="en-US" sz="1100" dirty="0" err="1" smtClean="0"/>
              <a:t>Handelshøjskolen</a:t>
            </a:r>
            <a:r>
              <a:rPr lang="en-US" sz="1100" dirty="0" smtClean="0"/>
              <a:t> </a:t>
            </a:r>
            <a:r>
              <a:rPr lang="en-US" sz="1100" dirty="0" err="1" smtClean="0"/>
              <a:t>i</a:t>
            </a:r>
            <a:r>
              <a:rPr lang="en-US" sz="1100" dirty="0" smtClean="0"/>
              <a:t> </a:t>
            </a:r>
            <a:r>
              <a:rPr lang="en-US" sz="1100" dirty="0" err="1" smtClean="0"/>
              <a:t>Århus</a:t>
            </a:r>
            <a:r>
              <a:rPr lang="en-US" sz="1100" dirty="0" smtClean="0"/>
              <a:t>, 2011. 200 p. (PhD Thesis; No. 2011:6).</a:t>
            </a:r>
            <a:r>
              <a:rPr lang="en-US" sz="1100" dirty="0" err="1" smtClean="0"/>
              <a:t>Ph.d.</a:t>
            </a:r>
            <a:r>
              <a:rPr lang="en-US" sz="1100" dirty="0" smtClean="0"/>
              <a:t> thesis </a:t>
            </a:r>
          </a:p>
          <a:p>
            <a:r>
              <a:rPr lang="en-US" sz="1100" dirty="0" smtClean="0"/>
              <a:t>Recovering </a:t>
            </a:r>
            <a:r>
              <a:rPr lang="en-US" sz="1100" dirty="0"/>
              <a:t>from trust breakdowns in large system implementations. / </a:t>
            </a:r>
            <a:r>
              <a:rPr lang="en-US" sz="1100" dirty="0" err="1"/>
              <a:t>Rerup</a:t>
            </a:r>
            <a:r>
              <a:rPr lang="en-US" sz="1100" dirty="0"/>
              <a:t> </a:t>
            </a:r>
            <a:r>
              <a:rPr lang="en-US" sz="1100" dirty="0" err="1"/>
              <a:t>Schlichter</a:t>
            </a:r>
            <a:r>
              <a:rPr lang="en-US" sz="1100" dirty="0"/>
              <a:t>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/>
              <a:t>Rerup</a:t>
            </a:r>
            <a:r>
              <a:rPr lang="en-US" sz="1100" dirty="0"/>
              <a:t>; Andersen, </a:t>
            </a:r>
            <a:r>
              <a:rPr lang="en-US" sz="1100" dirty="0" err="1"/>
              <a:t>Povl</a:t>
            </a:r>
            <a:r>
              <a:rPr lang="en-US" sz="1100" dirty="0"/>
              <a:t> Erik </a:t>
            </a:r>
            <a:r>
              <a:rPr lang="en-US" sz="1100" dirty="0" err="1" smtClean="0"/>
              <a:t>Rostgård</a:t>
            </a:r>
            <a:r>
              <a:rPr lang="en-US" sz="1100" dirty="0" smtClean="0"/>
              <a:t>. In</a:t>
            </a:r>
            <a:r>
              <a:rPr lang="en-US" sz="1100" dirty="0"/>
              <a:t>: Journal of Information Technology Case and Application Research, Vol. 13, No. 2, 2011.Journal article </a:t>
            </a:r>
          </a:p>
          <a:p>
            <a:r>
              <a:rPr lang="en-US" sz="1100" dirty="0"/>
              <a:t>A comprehensive literature review of the ERP research field over a decade. / </a:t>
            </a:r>
            <a:r>
              <a:rPr lang="en-US" sz="1100" dirty="0" err="1"/>
              <a:t>Schlichter</a:t>
            </a:r>
            <a:r>
              <a:rPr lang="en-US" sz="1100" dirty="0"/>
              <a:t>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/>
              <a:t>Rerup</a:t>
            </a:r>
            <a:r>
              <a:rPr lang="en-US" sz="1100" dirty="0"/>
              <a:t>; Jensen, </a:t>
            </a:r>
            <a:r>
              <a:rPr lang="en-US" sz="1100" dirty="0" err="1"/>
              <a:t>Pernille</a:t>
            </a:r>
            <a:r>
              <a:rPr lang="en-US" sz="1100" dirty="0"/>
              <a:t> </a:t>
            </a:r>
            <a:r>
              <a:rPr lang="en-US" sz="1100" dirty="0" err="1" smtClean="0"/>
              <a:t>Kræmmergaard</a:t>
            </a:r>
            <a:r>
              <a:rPr lang="en-US" sz="1100" dirty="0" smtClean="0"/>
              <a:t>. In</a:t>
            </a:r>
            <a:r>
              <a:rPr lang="en-US" sz="1100" dirty="0"/>
              <a:t>: Journal of Enterprise Information Management, Vol. 23, No. 4, 2010, p. 486-520.Journal article </a:t>
            </a:r>
          </a:p>
          <a:p>
            <a:r>
              <a:rPr lang="en-US" sz="1100" dirty="0"/>
              <a:t>Development of trust during large scale system implementation. / </a:t>
            </a:r>
            <a:r>
              <a:rPr lang="en-US" sz="1100" dirty="0" err="1"/>
              <a:t>Schlichter</a:t>
            </a:r>
            <a:r>
              <a:rPr lang="en-US" sz="1100" dirty="0"/>
              <a:t>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 smtClean="0"/>
              <a:t>Rerup</a:t>
            </a:r>
            <a:r>
              <a:rPr lang="en-US" sz="1100" dirty="0" smtClean="0"/>
              <a:t>. In</a:t>
            </a:r>
            <a:r>
              <a:rPr lang="en-US" sz="1100" dirty="0"/>
              <a:t>: Journals of Cases on Information Technology, Vol. 12, No. 2, 2010, p. 1-15.Journal article </a:t>
            </a:r>
          </a:p>
          <a:p>
            <a:r>
              <a:rPr lang="en-US" sz="1100" dirty="0"/>
              <a:t>Dynamic trust </a:t>
            </a:r>
            <a:r>
              <a:rPr lang="en-US" sz="1100" dirty="0" smtClean="0"/>
              <a:t>in </a:t>
            </a:r>
            <a:r>
              <a:rPr lang="en-US" sz="1100" dirty="0"/>
              <a:t>implementation of large information systems -  conceptualized by features from Giddens Theory of Modernity</a:t>
            </a:r>
            <a:r>
              <a:rPr lang="en-US" sz="1100" dirty="0" smtClean="0"/>
              <a:t>./ </a:t>
            </a:r>
            <a:r>
              <a:rPr lang="en-US" sz="1100" dirty="0" err="1"/>
              <a:t>Schlichter</a:t>
            </a:r>
            <a:r>
              <a:rPr lang="en-US" sz="1100" dirty="0"/>
              <a:t>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 smtClean="0"/>
              <a:t>Rerup</a:t>
            </a:r>
            <a:r>
              <a:rPr lang="en-US" sz="1100" dirty="0" smtClean="0"/>
              <a:t>. In</a:t>
            </a:r>
            <a:r>
              <a:rPr lang="en-US" sz="1100" dirty="0"/>
              <a:t>: Systems, Signs &amp; Actions, Vol. 4, No. 1, 2010, p. 1-22.Journal article </a:t>
            </a:r>
          </a:p>
          <a:p>
            <a:r>
              <a:rPr lang="en-US" sz="1100" dirty="0"/>
              <a:t>Recovering from trust breakdowns in large system Implementations. / </a:t>
            </a:r>
            <a:r>
              <a:rPr lang="en-US" sz="1100" dirty="0" err="1"/>
              <a:t>Schlichter</a:t>
            </a:r>
            <a:r>
              <a:rPr lang="en-US" sz="1100" dirty="0"/>
              <a:t>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/>
              <a:t>Rerup</a:t>
            </a:r>
            <a:r>
              <a:rPr lang="en-US" sz="1100" dirty="0"/>
              <a:t>; Andersen, </a:t>
            </a:r>
            <a:r>
              <a:rPr lang="en-US" sz="1100" dirty="0" err="1"/>
              <a:t>Povl</a:t>
            </a:r>
            <a:r>
              <a:rPr lang="en-US" sz="1100" dirty="0"/>
              <a:t> Erik </a:t>
            </a:r>
            <a:r>
              <a:rPr lang="en-US" sz="1100" dirty="0" err="1"/>
              <a:t>Rostgård</a:t>
            </a:r>
            <a:r>
              <a:rPr lang="en-US" sz="1100" dirty="0" smtClean="0"/>
              <a:t>. 2010</a:t>
            </a:r>
            <a:r>
              <a:rPr lang="en-US" sz="1100" dirty="0"/>
              <a:t>. Paper presented at The Mediterranean Conference on Information Systems (MCIS) 2010, Tel Aviv, </a:t>
            </a:r>
            <a:r>
              <a:rPr lang="en-US" sz="1100" dirty="0" err="1"/>
              <a:t>Israel.Paper</a:t>
            </a:r>
            <a:r>
              <a:rPr lang="en-US" sz="1100" dirty="0"/>
              <a:t> </a:t>
            </a:r>
          </a:p>
          <a:p>
            <a:r>
              <a:rPr lang="en-US" sz="1100" dirty="0"/>
              <a:t>A comprehensive literature review of the ERP research field. / </a:t>
            </a:r>
            <a:r>
              <a:rPr lang="en-US" sz="1100" dirty="0" err="1"/>
              <a:t>Schlichter</a:t>
            </a:r>
            <a:r>
              <a:rPr lang="en-US" sz="1100" dirty="0"/>
              <a:t>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/>
              <a:t>Rerup</a:t>
            </a:r>
            <a:r>
              <a:rPr lang="en-US" sz="1100" dirty="0"/>
              <a:t>; Jensen, </a:t>
            </a:r>
            <a:r>
              <a:rPr lang="en-US" sz="1100" dirty="0" err="1"/>
              <a:t>Pernille</a:t>
            </a:r>
            <a:r>
              <a:rPr lang="en-US" sz="1100" dirty="0"/>
              <a:t> </a:t>
            </a:r>
            <a:r>
              <a:rPr lang="en-US" sz="1100" dirty="0" err="1" smtClean="0"/>
              <a:t>Kræmmergaard</a:t>
            </a:r>
            <a:r>
              <a:rPr lang="en-US" sz="1100" dirty="0" smtClean="0"/>
              <a:t>. Aalborg </a:t>
            </a:r>
            <a:r>
              <a:rPr lang="en-US" sz="1100" dirty="0"/>
              <a:t>: Aalborg </a:t>
            </a:r>
            <a:r>
              <a:rPr lang="en-US" sz="1100" dirty="0" err="1"/>
              <a:t>Universitet</a:t>
            </a:r>
            <a:r>
              <a:rPr lang="en-US" sz="1100" dirty="0"/>
              <a:t>, 2009.Working paper </a:t>
            </a:r>
          </a:p>
          <a:p>
            <a:r>
              <a:rPr lang="en-US" sz="1100" dirty="0"/>
              <a:t>Analyzing Trust Perceptions in System Implementations. / </a:t>
            </a:r>
            <a:r>
              <a:rPr lang="en-US" sz="1100" dirty="0" err="1"/>
              <a:t>Schlichter</a:t>
            </a:r>
            <a:r>
              <a:rPr lang="en-US" sz="1100" dirty="0"/>
              <a:t>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/>
              <a:t>Rerup</a:t>
            </a:r>
            <a:r>
              <a:rPr lang="en-US" sz="1100" dirty="0"/>
              <a:t>; Rose, Jeremy</a:t>
            </a:r>
            <a:r>
              <a:rPr lang="en-US" sz="1100" dirty="0" smtClean="0"/>
              <a:t>.</a:t>
            </a:r>
            <a:r>
              <a:rPr lang="en-US" sz="1100" dirty="0"/>
              <a:t> </a:t>
            </a:r>
            <a:r>
              <a:rPr lang="en-US" sz="1100" dirty="0" smtClean="0"/>
              <a:t>4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</a:t>
            </a:r>
            <a:r>
              <a:rPr lang="en-US" sz="1100" dirty="0"/>
              <a:t>Mediterranean Conference on Information Systems. ed. / A Pouloudi. 2009. p. 1241.Article in proceedings </a:t>
            </a:r>
          </a:p>
          <a:p>
            <a:r>
              <a:rPr lang="en-US" sz="1100" dirty="0"/>
              <a:t>Research Literature on ERP Systems : A Review of Research Domains and Issues. / </a:t>
            </a:r>
            <a:r>
              <a:rPr lang="en-US" sz="1100" dirty="0" err="1"/>
              <a:t>Schlichter</a:t>
            </a:r>
            <a:r>
              <a:rPr lang="en-US" sz="1100" dirty="0"/>
              <a:t>, </a:t>
            </a:r>
            <a:r>
              <a:rPr lang="en-US" sz="1100" dirty="0" err="1"/>
              <a:t>Bjarne</a:t>
            </a:r>
            <a:r>
              <a:rPr lang="en-US" sz="1100" dirty="0"/>
              <a:t> </a:t>
            </a:r>
            <a:r>
              <a:rPr lang="en-US" sz="1100" dirty="0" err="1"/>
              <a:t>Rerup</a:t>
            </a:r>
            <a:r>
              <a:rPr lang="en-US" sz="1100" dirty="0"/>
              <a:t>; </a:t>
            </a:r>
            <a:r>
              <a:rPr lang="en-US" sz="1100" dirty="0" err="1"/>
              <a:t>Kræmmergaard</a:t>
            </a:r>
            <a:r>
              <a:rPr lang="en-US" sz="1100" dirty="0"/>
              <a:t>, </a:t>
            </a:r>
            <a:r>
              <a:rPr lang="en-US" sz="1100" dirty="0" err="1"/>
              <a:t>Pernille</a:t>
            </a:r>
            <a:r>
              <a:rPr lang="en-US" sz="1100" dirty="0" smtClean="0"/>
              <a:t>. 2008</a:t>
            </a:r>
            <a:r>
              <a:rPr lang="en-US" sz="1100" dirty="0"/>
              <a:t>. Paper presented at 5</a:t>
            </a:r>
            <a:r>
              <a:rPr lang="en-US" sz="1100" baseline="30000" dirty="0"/>
              <a:t>th</a:t>
            </a:r>
            <a:r>
              <a:rPr lang="en-US" sz="1100" dirty="0"/>
              <a:t> International Conference on Enterprise Systems, Accounting and Logistics 2008 (ICESAL 2008), </a:t>
            </a:r>
            <a:r>
              <a:rPr lang="en-US" sz="1100" dirty="0" err="1"/>
              <a:t>Heraklion</a:t>
            </a:r>
            <a:r>
              <a:rPr lang="en-US" sz="1100" dirty="0"/>
              <a:t>, Crete Island, </a:t>
            </a:r>
            <a:r>
              <a:rPr lang="en-US" sz="1100" dirty="0" err="1" smtClean="0"/>
              <a:t>Greece.Paper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59680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Bajrne</a:t>
            </a:r>
            <a:r>
              <a:rPr lang="en-US" dirty="0" smtClean="0"/>
              <a:t> is IT consultant in the Faroe Islands working with automation of the health service</a:t>
            </a:r>
          </a:p>
          <a:p>
            <a:r>
              <a:rPr lang="en-US" dirty="0" smtClean="0"/>
              <a:t>Implementation of Integrated Hospital Information System throughout the islands’ healthcare provision</a:t>
            </a:r>
          </a:p>
          <a:p>
            <a:r>
              <a:rPr lang="en-US" dirty="0" err="1" smtClean="0"/>
              <a:t>Bjarne</a:t>
            </a:r>
            <a:r>
              <a:rPr lang="en-US" dirty="0" smtClean="0"/>
              <a:t> becomes researcher instead - converts to longitudinal field study</a:t>
            </a:r>
          </a:p>
          <a:p>
            <a:r>
              <a:rPr lang="en-GB" dirty="0"/>
              <a:t>multiple source data collection </a:t>
            </a:r>
            <a:r>
              <a:rPr lang="en-GB" dirty="0" smtClean="0"/>
              <a:t>strategy: participant </a:t>
            </a:r>
            <a:r>
              <a:rPr lang="en-GB" dirty="0"/>
              <a:t>observation, individual semi-structured interviews and document </a:t>
            </a:r>
            <a:r>
              <a:rPr lang="en-GB" dirty="0" smtClean="0"/>
              <a:t>study</a:t>
            </a:r>
            <a:endParaRPr lang="en-US" dirty="0" smtClean="0"/>
          </a:p>
          <a:p>
            <a:r>
              <a:rPr lang="en-US" dirty="0"/>
              <a:t>1</a:t>
            </a:r>
            <a:r>
              <a:rPr lang="en-US" dirty="0" smtClean="0"/>
              <a:t>8 interviewees, six interview points, 50 interviews, general interview protocol not focused on trust but on project goals and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095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base: Giddens late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52527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Constructs:</a:t>
            </a:r>
          </a:p>
          <a:p>
            <a:pPr lvl="1"/>
            <a:r>
              <a:rPr lang="en-GB" i="1" dirty="0" smtClean="0"/>
              <a:t>Trust</a:t>
            </a:r>
            <a:r>
              <a:rPr lang="en-GB" dirty="0" smtClean="0"/>
              <a:t> </a:t>
            </a:r>
            <a:r>
              <a:rPr lang="en-GB" dirty="0"/>
              <a:t>– in persons and in abstract systems.</a:t>
            </a:r>
            <a:endParaRPr lang="en-US" dirty="0"/>
          </a:p>
          <a:p>
            <a:pPr lvl="1"/>
            <a:r>
              <a:rPr lang="en-GB" i="1" dirty="0"/>
              <a:t>Time-space </a:t>
            </a:r>
            <a:r>
              <a:rPr lang="en-GB" i="1" dirty="0" err="1"/>
              <a:t>distanciation</a:t>
            </a:r>
            <a:r>
              <a:rPr lang="en-GB" dirty="0"/>
              <a:t> – the ability of a social system to function over time and space without the physical co-presence of its social actors, sustained by trust.</a:t>
            </a:r>
            <a:endParaRPr lang="en-US" dirty="0"/>
          </a:p>
          <a:p>
            <a:pPr lvl="1"/>
            <a:r>
              <a:rPr lang="en-GB" i="1" dirty="0"/>
              <a:t>Abstract system</a:t>
            </a:r>
            <a:r>
              <a:rPr lang="en-GB" dirty="0"/>
              <a:t> – dis-embedded social system trusted despite lack of detailed understanding or personal trust relations.</a:t>
            </a:r>
            <a:endParaRPr lang="en-US" dirty="0"/>
          </a:p>
          <a:p>
            <a:pPr lvl="1"/>
            <a:r>
              <a:rPr lang="en-GB" i="1" dirty="0"/>
              <a:t>Dis-embedding, re-embedding</a:t>
            </a:r>
            <a:r>
              <a:rPr lang="en-GB" dirty="0"/>
              <a:t> – processes where an abstract system is removed from immediate close contact, and temporarily made personal again.</a:t>
            </a:r>
            <a:endParaRPr lang="en-US" dirty="0"/>
          </a:p>
          <a:p>
            <a:pPr lvl="1"/>
            <a:r>
              <a:rPr lang="en-GB" i="1" dirty="0"/>
              <a:t>Access point</a:t>
            </a:r>
            <a:r>
              <a:rPr lang="en-GB" dirty="0"/>
              <a:t> – a point where a lay person makes contact with the abstract system.</a:t>
            </a:r>
            <a:endParaRPr lang="en-US" dirty="0"/>
          </a:p>
          <a:p>
            <a:pPr lvl="1"/>
            <a:r>
              <a:rPr lang="en-GB" i="1" dirty="0"/>
              <a:t>Chronic reflexion</a:t>
            </a:r>
            <a:r>
              <a:rPr lang="en-GB" dirty="0"/>
              <a:t> – constant evaluation of our social situation and actions (including the trustworthiness of people and abstract systems).</a:t>
            </a:r>
            <a:endParaRPr lang="en-US" dirty="0"/>
          </a:p>
          <a:p>
            <a:pPr lvl="1"/>
            <a:r>
              <a:rPr lang="en-GB" i="1" dirty="0"/>
              <a:t>Ontological security</a:t>
            </a:r>
            <a:r>
              <a:rPr lang="en-GB" dirty="0"/>
              <a:t> - confidence in the robustness and sustainability of self-identity and belief in the continuity of social practice, sustained by trust in people and abstract systems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685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relationships: trust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940595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research strategy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070426" cy="3745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577109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analysis, content analysis + critical incident technique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785915"/>
              </p:ext>
            </p:extLst>
          </p:nvPr>
        </p:nvGraphicFramePr>
        <p:xfrm>
          <a:off x="611560" y="1340768"/>
          <a:ext cx="7770441" cy="489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629400" imgH="4178300" progId="Word.Document.12">
                  <p:embed/>
                </p:oleObj>
              </mc:Choice>
              <mc:Fallback>
                <p:oleObj name="Document" r:id="rId3" imgW="6629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340768"/>
                        <a:ext cx="7770441" cy="489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476971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AAU_EN_waves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AAU_EN_waves.potx</Template>
  <TotalTime>89</TotalTime>
  <Words>942</Words>
  <Application>Microsoft Macintosh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AAU_EN_waves</vt:lpstr>
      <vt:lpstr>Microsoft Word Document</vt:lpstr>
      <vt:lpstr>Two examples:  trust in large system implementation</vt:lpstr>
      <vt:lpstr>The final products:</vt:lpstr>
      <vt:lpstr>Bjarne Rerup Schlichter</vt:lpstr>
      <vt:lpstr>PowerPoint Presentation</vt:lpstr>
      <vt:lpstr>Field work</vt:lpstr>
      <vt:lpstr>Theory base: Giddens late modernity</vt:lpstr>
      <vt:lpstr>Construct relationships: trust model</vt:lpstr>
      <vt:lpstr>Overall research strategy</vt:lpstr>
      <vt:lpstr>Data analysis, content analysis + critical incident technique</vt:lpstr>
      <vt:lpstr>Findings grounded in data</vt:lpstr>
      <vt:lpstr>Difficulties in review</vt:lpstr>
      <vt:lpstr>Generalization to theory 1: research model</vt:lpstr>
      <vt:lpstr>Generalization to theory 1: natural language theory</vt:lpstr>
      <vt:lpstr>Generalization to theory 2: six propositions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Henning Jensen</dc:creator>
  <cp:lastModifiedBy>Jeremy Rose</cp:lastModifiedBy>
  <cp:revision>8</cp:revision>
  <dcterms:created xsi:type="dcterms:W3CDTF">2013-05-02T08:32:46Z</dcterms:created>
  <dcterms:modified xsi:type="dcterms:W3CDTF">2013-10-08T12:47:29Z</dcterms:modified>
</cp:coreProperties>
</file>