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1" r:id="rId4"/>
    <p:sldId id="257" r:id="rId5"/>
    <p:sldId id="259" r:id="rId6"/>
    <p:sldId id="260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  <a:srgbClr val="54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>
      <p:cViewPr>
        <p:scale>
          <a:sx n="130" d="100"/>
          <a:sy n="130" d="100"/>
        </p:scale>
        <p:origin x="-256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324CE-A873-3446-AE2E-67D3C32CBF58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D6A8FA-BD44-BD4F-B4F5-758C03F68FED}">
      <dgm:prSet phldrT="[Text]"/>
      <dgm:spPr/>
      <dgm:t>
        <a:bodyPr/>
        <a:lstStyle/>
        <a:p>
          <a:r>
            <a:rPr lang="en-US" dirty="0" smtClean="0"/>
            <a:t>the research problem: represents a mystery or concern in the theory or data, something which is poorly understood or un-expected </a:t>
          </a:r>
          <a:endParaRPr lang="en-US" dirty="0"/>
        </a:p>
      </dgm:t>
    </dgm:pt>
    <dgm:pt modelId="{0F2A4874-BBB5-F549-910A-1EF4F47A9888}" type="parTrans" cxnId="{D008AB19-8489-9947-861D-B2E9A9190694}">
      <dgm:prSet/>
      <dgm:spPr/>
      <dgm:t>
        <a:bodyPr/>
        <a:lstStyle/>
        <a:p>
          <a:endParaRPr lang="en-US"/>
        </a:p>
      </dgm:t>
    </dgm:pt>
    <dgm:pt modelId="{33CC9A75-5573-394C-B49F-D88BF1B93290}" type="sibTrans" cxnId="{D008AB19-8489-9947-861D-B2E9A9190694}">
      <dgm:prSet/>
      <dgm:spPr/>
      <dgm:t>
        <a:bodyPr/>
        <a:lstStyle/>
        <a:p>
          <a:endParaRPr lang="en-US"/>
        </a:p>
      </dgm:t>
    </dgm:pt>
    <dgm:pt modelId="{5F4C9651-F0DB-0642-8AFA-FD19BD6F4C1B}">
      <dgm:prSet phldrT="[Text]"/>
      <dgm:spPr/>
      <dgm:t>
        <a:bodyPr/>
        <a:lstStyle/>
        <a:p>
          <a:r>
            <a:rPr lang="en-US" dirty="0" smtClean="0"/>
            <a:t>the theory that resolves the research  problem: represents a new take, something which is different from current understandings expressed in previous relevant theory </a:t>
          </a:r>
          <a:endParaRPr lang="en-US" dirty="0"/>
        </a:p>
      </dgm:t>
    </dgm:pt>
    <dgm:pt modelId="{580EDBAA-5888-A948-87A8-25CF96241924}" type="parTrans" cxnId="{CFE0656A-0B2A-C94A-ADA0-DAB11147D0B2}">
      <dgm:prSet/>
      <dgm:spPr/>
      <dgm:t>
        <a:bodyPr/>
        <a:lstStyle/>
        <a:p>
          <a:endParaRPr lang="en-US"/>
        </a:p>
      </dgm:t>
    </dgm:pt>
    <dgm:pt modelId="{6F1EE3CF-B06A-C544-AC94-E81AE3C121FA}" type="sibTrans" cxnId="{CFE0656A-0B2A-C94A-ADA0-DAB11147D0B2}">
      <dgm:prSet/>
      <dgm:spPr/>
      <dgm:t>
        <a:bodyPr/>
        <a:lstStyle/>
        <a:p>
          <a:endParaRPr lang="en-US"/>
        </a:p>
      </dgm:t>
    </dgm:pt>
    <dgm:pt modelId="{C699D9A8-71E6-6A48-9771-9E5E8D229791}" type="pres">
      <dgm:prSet presAssocID="{2FC324CE-A873-3446-AE2E-67D3C32CBF58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67C969-90C7-B64B-BFAF-5716B73B957B}" type="pres">
      <dgm:prSet presAssocID="{2FC324CE-A873-3446-AE2E-67D3C32CBF58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B518A-71D6-944C-81FB-368F8231E607}" type="pres">
      <dgm:prSet presAssocID="{2FC324CE-A873-3446-AE2E-67D3C32CBF58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8A8FDDAC-9AF9-B64D-A967-E947E396E76E}" type="pres">
      <dgm:prSet presAssocID="{2FC324CE-A873-3446-AE2E-67D3C32CBF58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02F8-3616-6144-8177-CF24533208CF}" type="pres">
      <dgm:prSet presAssocID="{2FC324CE-A873-3446-AE2E-67D3C32CBF58}" presName="RightNode" presStyleLbl="bgImgPlace1" presStyleIdx="1" presStyleCnt="2" custLinFactNeighborX="-1963" custLinFactNeighborY="5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DA7F4BA-22F3-C04B-9748-1DBDC6D64983}" type="pres">
      <dgm:prSet presAssocID="{2FC324CE-A873-3446-AE2E-67D3C32CBF58}" presName="TopArrow" presStyleLbl="node1" presStyleIdx="0" presStyleCnt="2"/>
      <dgm:spPr/>
    </dgm:pt>
    <dgm:pt modelId="{FE3D9FD3-6D2F-BD46-84B3-AEDE99F608A6}" type="pres">
      <dgm:prSet presAssocID="{2FC324CE-A873-3446-AE2E-67D3C32CBF58}" presName="BottomArrow" presStyleLbl="node1" presStyleIdx="1" presStyleCnt="2"/>
      <dgm:spPr/>
    </dgm:pt>
  </dgm:ptLst>
  <dgm:cxnLst>
    <dgm:cxn modelId="{DFA263FB-E597-9E4C-902D-9A4FF864ED4E}" type="presOf" srcId="{5F4C9651-F0DB-0642-8AFA-FD19BD6F4C1B}" destId="{8A8FDDAC-9AF9-B64D-A967-E947E396E76E}" srcOrd="0" destOrd="0" presId="urn:microsoft.com/office/officeart/2009/layout/ReverseList"/>
    <dgm:cxn modelId="{4229FDC7-DDAC-8140-9EDF-F5A43362A884}" type="presOf" srcId="{D0D6A8FA-BD44-BD4F-B4F5-758C03F68FED}" destId="{C53B518A-71D6-944C-81FB-368F8231E607}" srcOrd="1" destOrd="0" presId="urn:microsoft.com/office/officeart/2009/layout/ReverseList"/>
    <dgm:cxn modelId="{CFE0656A-0B2A-C94A-ADA0-DAB11147D0B2}" srcId="{2FC324CE-A873-3446-AE2E-67D3C32CBF58}" destId="{5F4C9651-F0DB-0642-8AFA-FD19BD6F4C1B}" srcOrd="1" destOrd="0" parTransId="{580EDBAA-5888-A948-87A8-25CF96241924}" sibTransId="{6F1EE3CF-B06A-C544-AC94-E81AE3C121FA}"/>
    <dgm:cxn modelId="{6DA0C28B-4705-0640-8EEE-04AFB4F20DD2}" type="presOf" srcId="{2FC324CE-A873-3446-AE2E-67D3C32CBF58}" destId="{C699D9A8-71E6-6A48-9771-9E5E8D229791}" srcOrd="0" destOrd="0" presId="urn:microsoft.com/office/officeart/2009/layout/ReverseList"/>
    <dgm:cxn modelId="{9002416A-B135-AB45-B870-B846E20F729F}" type="presOf" srcId="{D0D6A8FA-BD44-BD4F-B4F5-758C03F68FED}" destId="{E367C969-90C7-B64B-BFAF-5716B73B957B}" srcOrd="0" destOrd="0" presId="urn:microsoft.com/office/officeart/2009/layout/ReverseList"/>
    <dgm:cxn modelId="{6764E229-3EB3-E543-ABED-F6C76BE9EE2B}" type="presOf" srcId="{5F4C9651-F0DB-0642-8AFA-FD19BD6F4C1B}" destId="{F94002F8-3616-6144-8177-CF24533208CF}" srcOrd="1" destOrd="0" presId="urn:microsoft.com/office/officeart/2009/layout/ReverseList"/>
    <dgm:cxn modelId="{D008AB19-8489-9947-861D-B2E9A9190694}" srcId="{2FC324CE-A873-3446-AE2E-67D3C32CBF58}" destId="{D0D6A8FA-BD44-BD4F-B4F5-758C03F68FED}" srcOrd="0" destOrd="0" parTransId="{0F2A4874-BBB5-F549-910A-1EF4F47A9888}" sibTransId="{33CC9A75-5573-394C-B49F-D88BF1B93290}"/>
    <dgm:cxn modelId="{038B7EFB-49F6-EB44-A3CC-655430D26CCF}" type="presParOf" srcId="{C699D9A8-71E6-6A48-9771-9E5E8D229791}" destId="{E367C969-90C7-B64B-BFAF-5716B73B957B}" srcOrd="0" destOrd="0" presId="urn:microsoft.com/office/officeart/2009/layout/ReverseList"/>
    <dgm:cxn modelId="{C373FEB0-99B5-2345-9B09-0BAF9CD76E00}" type="presParOf" srcId="{C699D9A8-71E6-6A48-9771-9E5E8D229791}" destId="{C53B518A-71D6-944C-81FB-368F8231E607}" srcOrd="1" destOrd="0" presId="urn:microsoft.com/office/officeart/2009/layout/ReverseList"/>
    <dgm:cxn modelId="{8BFCFFD9-C741-294B-BA78-A51CBD24C97C}" type="presParOf" srcId="{C699D9A8-71E6-6A48-9771-9E5E8D229791}" destId="{8A8FDDAC-9AF9-B64D-A967-E947E396E76E}" srcOrd="2" destOrd="0" presId="urn:microsoft.com/office/officeart/2009/layout/ReverseList"/>
    <dgm:cxn modelId="{5DA42A79-B2FA-8344-9E97-93FDD954FCED}" type="presParOf" srcId="{C699D9A8-71E6-6A48-9771-9E5E8D229791}" destId="{F94002F8-3616-6144-8177-CF24533208CF}" srcOrd="3" destOrd="0" presId="urn:microsoft.com/office/officeart/2009/layout/ReverseList"/>
    <dgm:cxn modelId="{0DF2C841-0B96-9142-B6F1-65220F3B5832}" type="presParOf" srcId="{C699D9A8-71E6-6A48-9771-9E5E8D229791}" destId="{2DA7F4BA-22F3-C04B-9748-1DBDC6D64983}" srcOrd="4" destOrd="0" presId="urn:microsoft.com/office/officeart/2009/layout/ReverseList"/>
    <dgm:cxn modelId="{E626A9AD-E725-FD47-A573-326E5772AD8E}" type="presParOf" srcId="{C699D9A8-71E6-6A48-9771-9E5E8D229791}" destId="{FE3D9FD3-6D2F-BD46-84B3-AEDE99F608A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3BCF3-ACCD-BC4A-8CA0-881A31BB7498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2F4A01-F007-634E-B234-907649424214}">
      <dgm:prSet phldrT="[Text]"/>
      <dgm:spPr/>
      <dgm:t>
        <a:bodyPr/>
        <a:lstStyle/>
        <a:p>
          <a:r>
            <a:rPr lang="en-US" dirty="0" smtClean="0"/>
            <a:t> a gap in scientific knowledge is revealed by analysis of the state of the art in relevant theory -  which generates a research question or problem</a:t>
          </a:r>
          <a:endParaRPr lang="en-US" dirty="0"/>
        </a:p>
      </dgm:t>
    </dgm:pt>
    <dgm:pt modelId="{BB8B09DB-BF7B-CA4E-8605-7CFC5C4E7963}" type="parTrans" cxnId="{A64D6B41-E748-EF44-94D6-964C6B8F7280}">
      <dgm:prSet/>
      <dgm:spPr/>
      <dgm:t>
        <a:bodyPr/>
        <a:lstStyle/>
        <a:p>
          <a:endParaRPr lang="en-US"/>
        </a:p>
      </dgm:t>
    </dgm:pt>
    <dgm:pt modelId="{F28849D7-4F62-834B-BD33-9D3FF60A7971}" type="sibTrans" cxnId="{A64D6B41-E748-EF44-94D6-964C6B8F7280}">
      <dgm:prSet/>
      <dgm:spPr/>
      <dgm:t>
        <a:bodyPr/>
        <a:lstStyle/>
        <a:p>
          <a:endParaRPr lang="en-US"/>
        </a:p>
      </dgm:t>
    </dgm:pt>
    <dgm:pt modelId="{018BEA4C-FEE2-DA47-A607-4BC9AF15D7A4}">
      <dgm:prSet phldrT="[Text]"/>
      <dgm:spPr/>
      <dgm:t>
        <a:bodyPr/>
        <a:lstStyle/>
        <a:p>
          <a:r>
            <a:rPr lang="en-US" dirty="0" smtClean="0"/>
            <a:t>the theory is the answer or problem solution which fills the knowledge gap </a:t>
          </a:r>
          <a:endParaRPr lang="en-US" dirty="0"/>
        </a:p>
      </dgm:t>
    </dgm:pt>
    <dgm:pt modelId="{D23F955B-A343-5A4E-A395-5897337B5BA4}" type="parTrans" cxnId="{11FD11B7-C526-7E4F-9D4E-7682D0F66F20}">
      <dgm:prSet/>
      <dgm:spPr/>
      <dgm:t>
        <a:bodyPr/>
        <a:lstStyle/>
        <a:p>
          <a:endParaRPr lang="en-US"/>
        </a:p>
      </dgm:t>
    </dgm:pt>
    <dgm:pt modelId="{CCCD8D4C-4B91-5542-BE9F-74FD264EE439}" type="sibTrans" cxnId="{11FD11B7-C526-7E4F-9D4E-7682D0F66F20}">
      <dgm:prSet/>
      <dgm:spPr/>
      <dgm:t>
        <a:bodyPr/>
        <a:lstStyle/>
        <a:p>
          <a:endParaRPr lang="en-US"/>
        </a:p>
      </dgm:t>
    </dgm:pt>
    <dgm:pt modelId="{75E6A3B5-6DC9-B44A-AD8C-1E7452A43CC0}" type="pres">
      <dgm:prSet presAssocID="{4273BCF3-ACCD-BC4A-8CA0-881A31BB749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8C80A11-A5CF-0444-927E-8979308E8C77}" type="pres">
      <dgm:prSet presAssocID="{3F2F4A01-F007-634E-B234-907649424214}" presName="composite" presStyleCnt="0"/>
      <dgm:spPr/>
    </dgm:pt>
    <dgm:pt modelId="{E51F0443-3658-1E4C-B7A5-911C360654C1}" type="pres">
      <dgm:prSet presAssocID="{3F2F4A01-F007-634E-B234-907649424214}" presName="bentUpArrow1" presStyleLbl="alignImgPlace1" presStyleIdx="0" presStyleCnt="1"/>
      <dgm:spPr/>
    </dgm:pt>
    <dgm:pt modelId="{91FCA955-5982-4F4E-942F-D51AEC9AFA70}" type="pres">
      <dgm:prSet presAssocID="{3F2F4A01-F007-634E-B234-907649424214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4A8CE-0BA6-CA4A-BFD3-6B9827FF8BDD}" type="pres">
      <dgm:prSet presAssocID="{3F2F4A01-F007-634E-B234-907649424214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643DE-5087-9B40-A457-DC4749230199}" type="pres">
      <dgm:prSet presAssocID="{F28849D7-4F62-834B-BD33-9D3FF60A7971}" presName="sibTrans" presStyleCnt="0"/>
      <dgm:spPr/>
    </dgm:pt>
    <dgm:pt modelId="{2CA46BF0-FF71-284C-A521-62D295DE9631}" type="pres">
      <dgm:prSet presAssocID="{018BEA4C-FEE2-DA47-A607-4BC9AF15D7A4}" presName="composite" presStyleCnt="0"/>
      <dgm:spPr/>
    </dgm:pt>
    <dgm:pt modelId="{62C82531-4340-2141-9021-7A1D426C3AEA}" type="pres">
      <dgm:prSet presAssocID="{018BEA4C-FEE2-DA47-A607-4BC9AF15D7A4}" presName="ParentText" presStyleLbl="node1" presStyleIdx="1" presStyleCnt="2" custLinFactNeighborX="413" custLinFactNeighborY="31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FD11B7-C526-7E4F-9D4E-7682D0F66F20}" srcId="{4273BCF3-ACCD-BC4A-8CA0-881A31BB7498}" destId="{018BEA4C-FEE2-DA47-A607-4BC9AF15D7A4}" srcOrd="1" destOrd="0" parTransId="{D23F955B-A343-5A4E-A395-5897337B5BA4}" sibTransId="{CCCD8D4C-4B91-5542-BE9F-74FD264EE439}"/>
    <dgm:cxn modelId="{AF24CE94-44C4-2B4D-863D-F4119A8D8015}" type="presOf" srcId="{018BEA4C-FEE2-DA47-A607-4BC9AF15D7A4}" destId="{62C82531-4340-2141-9021-7A1D426C3AEA}" srcOrd="0" destOrd="0" presId="urn:microsoft.com/office/officeart/2005/8/layout/StepDownProcess"/>
    <dgm:cxn modelId="{ABCC60F0-05AA-7947-82A3-19228F540369}" type="presOf" srcId="{4273BCF3-ACCD-BC4A-8CA0-881A31BB7498}" destId="{75E6A3B5-6DC9-B44A-AD8C-1E7452A43CC0}" srcOrd="0" destOrd="0" presId="urn:microsoft.com/office/officeart/2005/8/layout/StepDownProcess"/>
    <dgm:cxn modelId="{A64D6B41-E748-EF44-94D6-964C6B8F7280}" srcId="{4273BCF3-ACCD-BC4A-8CA0-881A31BB7498}" destId="{3F2F4A01-F007-634E-B234-907649424214}" srcOrd="0" destOrd="0" parTransId="{BB8B09DB-BF7B-CA4E-8605-7CFC5C4E7963}" sibTransId="{F28849D7-4F62-834B-BD33-9D3FF60A7971}"/>
    <dgm:cxn modelId="{F28F92C4-C7E0-AE46-8FCE-61DDBDB47994}" type="presOf" srcId="{3F2F4A01-F007-634E-B234-907649424214}" destId="{91FCA955-5982-4F4E-942F-D51AEC9AFA70}" srcOrd="0" destOrd="0" presId="urn:microsoft.com/office/officeart/2005/8/layout/StepDownProcess"/>
    <dgm:cxn modelId="{70AD02AE-8E44-0E40-86A7-0C0CDBC3F9A4}" type="presParOf" srcId="{75E6A3B5-6DC9-B44A-AD8C-1E7452A43CC0}" destId="{68C80A11-A5CF-0444-927E-8979308E8C77}" srcOrd="0" destOrd="0" presId="urn:microsoft.com/office/officeart/2005/8/layout/StepDownProcess"/>
    <dgm:cxn modelId="{303F7200-D203-B14C-8E4D-AA87B6F39F6E}" type="presParOf" srcId="{68C80A11-A5CF-0444-927E-8979308E8C77}" destId="{E51F0443-3658-1E4C-B7A5-911C360654C1}" srcOrd="0" destOrd="0" presId="urn:microsoft.com/office/officeart/2005/8/layout/StepDownProcess"/>
    <dgm:cxn modelId="{68A7F784-A5C6-9A4E-941F-F70F50B93BB1}" type="presParOf" srcId="{68C80A11-A5CF-0444-927E-8979308E8C77}" destId="{91FCA955-5982-4F4E-942F-D51AEC9AFA70}" srcOrd="1" destOrd="0" presId="urn:microsoft.com/office/officeart/2005/8/layout/StepDownProcess"/>
    <dgm:cxn modelId="{645F8BC2-02FE-C240-864D-D0FCE02C87AA}" type="presParOf" srcId="{68C80A11-A5CF-0444-927E-8979308E8C77}" destId="{6BC4A8CE-0BA6-CA4A-BFD3-6B9827FF8BDD}" srcOrd="2" destOrd="0" presId="urn:microsoft.com/office/officeart/2005/8/layout/StepDownProcess"/>
    <dgm:cxn modelId="{402CE2CC-2A49-344C-A7A1-C919E2B1DBD1}" type="presParOf" srcId="{75E6A3B5-6DC9-B44A-AD8C-1E7452A43CC0}" destId="{AFA643DE-5087-9B40-A457-DC4749230199}" srcOrd="1" destOrd="0" presId="urn:microsoft.com/office/officeart/2005/8/layout/StepDownProcess"/>
    <dgm:cxn modelId="{5EA145AD-453E-914D-A43A-A887896C29BB}" type="presParOf" srcId="{75E6A3B5-6DC9-B44A-AD8C-1E7452A43CC0}" destId="{2CA46BF0-FF71-284C-A521-62D295DE9631}" srcOrd="2" destOrd="0" presId="urn:microsoft.com/office/officeart/2005/8/layout/StepDownProcess"/>
    <dgm:cxn modelId="{8297532F-8842-0747-B12F-547F703F84C4}" type="presParOf" srcId="{2CA46BF0-FF71-284C-A521-62D295DE9631}" destId="{62C82531-4340-2141-9021-7A1D426C3AE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B518A-71D6-944C-81FB-368F8231E607}">
      <dsp:nvSpPr>
        <dsp:cNvPr id="0" name=""/>
        <dsp:cNvSpPr/>
      </dsp:nvSpPr>
      <dsp:spPr>
        <a:xfrm rot="16200000">
          <a:off x="-87791" y="1298561"/>
          <a:ext cx="2749728" cy="168037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88900" rIns="80010" bIns="889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research problem: represents a mystery or concern in the theory or data, something which is poorly understood or un-expected </a:t>
          </a:r>
          <a:endParaRPr lang="en-US" sz="1400" kern="1200" dirty="0"/>
        </a:p>
      </dsp:txBody>
      <dsp:txXfrm rot="5400000">
        <a:off x="528929" y="845929"/>
        <a:ext cx="1598331" cy="2585640"/>
      </dsp:txXfrm>
    </dsp:sp>
    <dsp:sp modelId="{F94002F8-3616-6144-8177-CF24533208CF}">
      <dsp:nvSpPr>
        <dsp:cNvPr id="0" name=""/>
        <dsp:cNvSpPr/>
      </dsp:nvSpPr>
      <dsp:spPr>
        <a:xfrm rot="5400000">
          <a:off x="1635900" y="1313327"/>
          <a:ext cx="2749728" cy="168037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theory that resolves the research  problem: represents a new take, something which is different from current understandings expressed in previous relevant theory </a:t>
          </a:r>
          <a:endParaRPr lang="en-US" sz="1400" kern="1200" dirty="0"/>
        </a:p>
      </dsp:txBody>
      <dsp:txXfrm rot="-5400000">
        <a:off x="2170576" y="860695"/>
        <a:ext cx="1598331" cy="2585640"/>
      </dsp:txXfrm>
    </dsp:sp>
    <dsp:sp modelId="{2DA7F4BA-22F3-C04B-9748-1DBDC6D64983}">
      <dsp:nvSpPr>
        <dsp:cNvPr id="0" name=""/>
        <dsp:cNvSpPr/>
      </dsp:nvSpPr>
      <dsp:spPr>
        <a:xfrm>
          <a:off x="1286900" y="0"/>
          <a:ext cx="1756678" cy="175659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D9FD3-6D2F-BD46-84B3-AEDE99F608A6}">
      <dsp:nvSpPr>
        <dsp:cNvPr id="0" name=""/>
        <dsp:cNvSpPr/>
      </dsp:nvSpPr>
      <dsp:spPr>
        <a:xfrm rot="10800000">
          <a:off x="1286900" y="2520477"/>
          <a:ext cx="1756678" cy="175659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F0443-3658-1E4C-B7A5-911C360654C1}">
      <dsp:nvSpPr>
        <dsp:cNvPr id="0" name=""/>
        <dsp:cNvSpPr/>
      </dsp:nvSpPr>
      <dsp:spPr>
        <a:xfrm rot="5400000">
          <a:off x="367219" y="1927840"/>
          <a:ext cx="1378452" cy="15693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FCA955-5982-4F4E-942F-D51AEC9AFA70}">
      <dsp:nvSpPr>
        <dsp:cNvPr id="0" name=""/>
        <dsp:cNvSpPr/>
      </dsp:nvSpPr>
      <dsp:spPr>
        <a:xfrm>
          <a:off x="2013" y="399798"/>
          <a:ext cx="2320502" cy="162427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a gap in scientific knowledge is revealed by analysis of the state of the art in relevant theory -  which generates a research question or problem</a:t>
          </a:r>
          <a:endParaRPr lang="en-US" sz="1400" kern="1200" dirty="0"/>
        </a:p>
      </dsp:txBody>
      <dsp:txXfrm>
        <a:off x="81318" y="479103"/>
        <a:ext cx="2161892" cy="1465666"/>
      </dsp:txXfrm>
    </dsp:sp>
    <dsp:sp modelId="{6BC4A8CE-0BA6-CA4A-BFD3-6B9827FF8BDD}">
      <dsp:nvSpPr>
        <dsp:cNvPr id="0" name=""/>
        <dsp:cNvSpPr/>
      </dsp:nvSpPr>
      <dsp:spPr>
        <a:xfrm>
          <a:off x="2322515" y="554710"/>
          <a:ext cx="1687712" cy="1312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82531-4340-2141-9021-7A1D426C3AEA}">
      <dsp:nvSpPr>
        <dsp:cNvPr id="0" name=""/>
        <dsp:cNvSpPr/>
      </dsp:nvSpPr>
      <dsp:spPr>
        <a:xfrm>
          <a:off x="1927969" y="2274944"/>
          <a:ext cx="2320502" cy="162427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theory is the answer or problem solution which fills the knowledge gap </a:t>
          </a:r>
          <a:endParaRPr lang="en-US" sz="1400" kern="1200" dirty="0"/>
        </a:p>
      </dsp:txBody>
      <dsp:txXfrm>
        <a:off x="2007274" y="2354249"/>
        <a:ext cx="2161892" cy="1465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7B7-9729-4998-A735-980F4A67C550}" type="datetimeFigureOut">
              <a:rPr lang="da-DK" smtClean="0"/>
              <a:t>19/10/2013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4EA0-E96F-4A9F-BECE-F82ED93FDC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6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02991"/>
            <a:ext cx="7772400" cy="1470025"/>
          </a:xfrm>
        </p:spPr>
        <p:txBody>
          <a:bodyPr/>
          <a:lstStyle>
            <a:lvl1pPr algn="ctr">
              <a:defRPr b="1" cap="all" spc="200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4F2D-3E4C-4B5D-BE90-617E350CBCB0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52664"/>
            <a:ext cx="7776864" cy="1440160"/>
          </a:xfrm>
        </p:spPr>
        <p:txBody>
          <a:bodyPr anchor="ctr"/>
          <a:lstStyle>
            <a:lvl1pPr marL="0" indent="0" algn="ctr">
              <a:buNone/>
              <a:defRPr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32" y="5661248"/>
            <a:ext cx="1567924" cy="11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93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653136"/>
            <a:ext cx="548640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5099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76-57C1-4E57-B3D5-811D4A7749BD}" type="datetime1">
              <a:rPr lang="en-US" smtClean="0"/>
              <a:t>19/10/2013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7461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blu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A2E2-4A97-4510-BCDE-7B7FE2925400}" type="datetime1">
              <a:rPr lang="en-US" smtClean="0"/>
              <a:t>19/10/2013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3573016"/>
            <a:ext cx="7632848" cy="2232248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9777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whit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7584" y="3573016"/>
            <a:ext cx="7488832" cy="2232248"/>
          </a:xfrm>
        </p:spPr>
        <p:txBody>
          <a:bodyPr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27FB-E98B-4846-B79F-E8A32E28DB0F}" type="datetime1">
              <a:rPr lang="en-US" smtClean="0"/>
              <a:t>19/10/2013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012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5898"/>
            <a:ext cx="9136136" cy="6852103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611560" y="2492896"/>
            <a:ext cx="7920880" cy="1584176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562473"/>
            <a:ext cx="7772400" cy="1470025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749-9A07-4D32-9BA1-70B5CAE1178C}" type="datetime1">
              <a:rPr lang="en-US" smtClean="0"/>
              <a:t>19/10/2013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E53-6C39-4C63-9F8D-3493893D403B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277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55255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8BB-F69C-41F0-97E2-212D172D3B53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375868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721175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agrap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2984971"/>
            <a:ext cx="7772400" cy="1362075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1484784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CLICK TO EDIT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2B0-E7E2-4CF5-913E-3C1EE37363B7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030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3FD1-DFEE-478F-8764-EA4A12E6E420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556793"/>
            <a:ext cx="3970784" cy="43924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716016" y="1556793"/>
            <a:ext cx="3970784" cy="43924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4517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CBE-7DAD-4AD6-A447-AE25CEF4DF49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67544" y="2204864"/>
            <a:ext cx="4032448" cy="3672408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4633664" y="2204864"/>
            <a:ext cx="4042792" cy="3672408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4822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A6F4-40AE-463F-85E5-665BB46F1CBB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58383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1AC8-7F67-46F6-B557-46F7F820EB38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804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4421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86D9-E5D1-499F-92A5-9D5B7169092D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635896" y="260648"/>
            <a:ext cx="4824536" cy="5616624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627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16E"/>
                </a:solidFill>
              </a:defRPr>
            </a:lvl1pPr>
          </a:lstStyle>
          <a:p>
            <a:fld id="{A355CBA8-7D2E-46F8-A8E5-BD7BACFEDE84}" type="datetime1">
              <a:rPr lang="en-US" smtClean="0"/>
              <a:t>19/10/2013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4616E"/>
                </a:solidFill>
              </a:defRPr>
            </a:lvl1pPr>
          </a:lstStyle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211A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theory in interpretive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Publishing interpretive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794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Grounded theory (bottom-up)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Start with (qualitative) data rather than theory</a:t>
            </a:r>
          </a:p>
          <a:p>
            <a:r>
              <a:rPr lang="en-US" dirty="0" smtClean="0"/>
              <a:t>Derive concepts (constructs) from data through some form of content analysis</a:t>
            </a:r>
          </a:p>
          <a:p>
            <a:r>
              <a:rPr lang="en-US" dirty="0" smtClean="0"/>
              <a:t>Derive relationships for constructs</a:t>
            </a:r>
          </a:p>
          <a:p>
            <a:r>
              <a:rPr lang="en-US" dirty="0" smtClean="0"/>
              <a:t>Concepts and their relationships represent generalizations, implying patterns in the data</a:t>
            </a:r>
          </a:p>
          <a:p>
            <a:r>
              <a:rPr lang="en-US" dirty="0" smtClean="0"/>
              <a:t>Iterate with more data collection focused on developing theory (theoretical sampling)</a:t>
            </a:r>
          </a:p>
          <a:p>
            <a:r>
              <a:rPr lang="en-US" dirty="0" smtClean="0"/>
              <a:t>‘theory denote a set of well-developed categories (themes, concepts) that are systematically interrelated through statements of relationship to form a theoretical framework that explains some phenomenon’ (Corbin + Strauss)</a:t>
            </a:r>
          </a:p>
          <a:p>
            <a:r>
              <a:rPr lang="en-US" dirty="0" smtClean="0"/>
              <a:t>The Strauss/Glaser conflict</a:t>
            </a:r>
          </a:p>
          <a:p>
            <a:pPr lvl="1"/>
            <a:r>
              <a:rPr lang="en-US" dirty="0" smtClean="0"/>
              <a:t>Strauss: a </a:t>
            </a:r>
            <a:r>
              <a:rPr lang="en-US" dirty="0"/>
              <a:t>well defined 'coding </a:t>
            </a:r>
            <a:r>
              <a:rPr lang="en-US" dirty="0" smtClean="0"/>
              <a:t>paradigm,’ always look </a:t>
            </a:r>
            <a:r>
              <a:rPr lang="en-US" dirty="0"/>
              <a:t>systematically for 'causal conditions,' 'phenomena/context, intervening conditions, action strategies' and 'consequences' in the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Glaser: theoretical </a:t>
            </a:r>
            <a:r>
              <a:rPr lang="en-US" dirty="0"/>
              <a:t>codes are employed as they emerge in the same way as substantive codes emerge, but drawing on a huge fund of 'coding families.'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17870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‘Emergent’ theory-building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initial theory (e.g. structuration theory)</a:t>
            </a:r>
          </a:p>
          <a:p>
            <a:r>
              <a:rPr lang="en-US" dirty="0" smtClean="0"/>
              <a:t>Data collection (empirical material formation)</a:t>
            </a:r>
          </a:p>
          <a:p>
            <a:r>
              <a:rPr lang="en-US" dirty="0" smtClean="0"/>
              <a:t>Analysis of data or case in relation to the theory</a:t>
            </a:r>
          </a:p>
          <a:p>
            <a:pPr lvl="1"/>
            <a:r>
              <a:rPr lang="en-US" dirty="0" smtClean="0"/>
              <a:t>For example content analysis</a:t>
            </a:r>
          </a:p>
          <a:p>
            <a:r>
              <a:rPr lang="en-US" dirty="0" smtClean="0"/>
              <a:t>Revision of theory in relation to both theoretical and empirical findings</a:t>
            </a:r>
          </a:p>
          <a:p>
            <a:r>
              <a:rPr lang="en-US" dirty="0" smtClean="0"/>
              <a:t>Some degree of iteration</a:t>
            </a:r>
          </a:p>
          <a:p>
            <a:r>
              <a:rPr lang="en-US" dirty="0" smtClean="0"/>
              <a:t>Typical interpretive process – not well-described in the literature</a:t>
            </a:r>
          </a:p>
          <a:p>
            <a:r>
              <a:rPr lang="en-US" dirty="0" smtClean="0"/>
              <a:t>Can be </a:t>
            </a:r>
            <a:r>
              <a:rPr lang="en-US" dirty="0"/>
              <a:t>q</a:t>
            </a:r>
            <a:r>
              <a:rPr lang="en-US" dirty="0" smtClean="0"/>
              <a:t>uite Straussian (the initial coding paradigm reflects the initial theory)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47321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‘emergent’ theory building: problematization and counter-intuitive theory building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869225"/>
              </p:ext>
            </p:extLst>
          </p:nvPr>
        </p:nvGraphicFramePr>
        <p:xfrm>
          <a:off x="4687991" y="1772816"/>
          <a:ext cx="4330824" cy="427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25596576"/>
              </p:ext>
            </p:extLst>
          </p:nvPr>
        </p:nvGraphicFramePr>
        <p:xfrm>
          <a:off x="312658" y="1830331"/>
          <a:ext cx="424847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639408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Problematization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ALVESSON, M. &amp; SANDBERG, J. (2011) Generating research questions through problematization. Academy of Management Review, 36, 247-271.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6624736" cy="55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84898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Theory</a:t>
            </a:r>
            <a:r>
              <a:rPr lang="en-US" dirty="0"/>
              <a:t>-building</a:t>
            </a:r>
            <a:br>
              <a:rPr lang="en-US" dirty="0"/>
            </a:br>
            <a:r>
              <a:rPr lang="en-US" sz="1800" dirty="0"/>
              <a:t>ALVESSON, M. &amp; KÄRREMAN, D. (2007) Constructing mystery: Empirical matters in theory development. Academy of Management Review, 32, 1265-1281.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392488"/>
          </a:xfrm>
        </p:spPr>
        <p:txBody>
          <a:bodyPr>
            <a:normAutofit/>
          </a:bodyPr>
          <a:lstStyle/>
          <a:p>
            <a:r>
              <a:rPr lang="en-US" dirty="0" smtClean="0"/>
              <a:t>Theories that fill gaps or confirm existing work are not necessarily interesting</a:t>
            </a:r>
          </a:p>
          <a:p>
            <a:r>
              <a:rPr lang="en-US" dirty="0" smtClean="0"/>
              <a:t>We need</a:t>
            </a:r>
          </a:p>
          <a:p>
            <a:pPr lvl="1"/>
            <a:r>
              <a:rPr lang="en-US" dirty="0"/>
              <a:t>research themes that can be empirically </a:t>
            </a:r>
            <a:r>
              <a:rPr lang="en-US" dirty="0" smtClean="0"/>
              <a:t>investigated, empirical </a:t>
            </a:r>
            <a:r>
              <a:rPr lang="en-US" dirty="0"/>
              <a:t>material that </a:t>
            </a:r>
            <a:r>
              <a:rPr lang="en-US" dirty="0" smtClean="0"/>
              <a:t>carries some </a:t>
            </a:r>
            <a:r>
              <a:rPr lang="en-US" dirty="0"/>
              <a:t>credibility, meaning that it is </a:t>
            </a:r>
            <a:r>
              <a:rPr lang="en-US" dirty="0" smtClean="0"/>
              <a:t>capable of </a:t>
            </a:r>
            <a:r>
              <a:rPr lang="en-US" dirty="0"/>
              <a:t>offering clues for thinking and the </a:t>
            </a:r>
            <a:r>
              <a:rPr lang="en-US" dirty="0" smtClean="0"/>
              <a:t>making of </a:t>
            </a:r>
            <a:r>
              <a:rPr lang="en-US" dirty="0"/>
              <a:t>claims and/or counterclaims, </a:t>
            </a:r>
            <a:r>
              <a:rPr lang="en-US" dirty="0" smtClean="0"/>
              <a:t>and </a:t>
            </a:r>
          </a:p>
          <a:p>
            <a:pPr lvl="1"/>
            <a:r>
              <a:rPr lang="en-US" dirty="0" smtClean="0"/>
              <a:t>ideas </a:t>
            </a:r>
            <a:r>
              <a:rPr lang="en-US" dirty="0"/>
              <a:t>that offer challenges to </a:t>
            </a:r>
            <a:r>
              <a:rPr lang="en-US" dirty="0" smtClean="0"/>
              <a:t>conventional thinking </a:t>
            </a:r>
            <a:r>
              <a:rPr lang="en-US" dirty="0"/>
              <a:t>within an area, pointing at </a:t>
            </a:r>
            <a:r>
              <a:rPr lang="en-US" dirty="0" smtClean="0"/>
              <a:t>shortcomings or </a:t>
            </a:r>
            <a:r>
              <a:rPr lang="en-US" dirty="0"/>
              <a:t>paradoxes; this requires an </a:t>
            </a:r>
            <a:r>
              <a:rPr lang="en-US" dirty="0" smtClean="0"/>
              <a:t>intensive empirical </a:t>
            </a:r>
            <a:r>
              <a:rPr lang="en-US" dirty="0"/>
              <a:t>material/theory </a:t>
            </a:r>
            <a:r>
              <a:rPr lang="en-US" dirty="0" smtClean="0"/>
              <a:t>interplay where </a:t>
            </a:r>
            <a:r>
              <a:rPr lang="en-US" dirty="0"/>
              <a:t>theory is also used "negatively"</a:t>
            </a:r>
            <a:r>
              <a:rPr lang="en-US" dirty="0" smtClean="0"/>
              <a:t>- a significant </a:t>
            </a:r>
            <a:r>
              <a:rPr lang="en-US" dirty="0"/>
              <a:t>resource is theory (models, vocabularies</a:t>
            </a:r>
            <a:r>
              <a:rPr lang="en-US" dirty="0" smtClean="0"/>
              <a:t>) that </a:t>
            </a:r>
            <a:r>
              <a:rPr lang="en-US" dirty="0"/>
              <a:t>fails to be useful to </a:t>
            </a:r>
            <a:r>
              <a:rPr lang="en-US" dirty="0" smtClean="0"/>
              <a:t>account for </a:t>
            </a:r>
            <a:r>
              <a:rPr lang="en-US" dirty="0"/>
              <a:t>a phenomenon, which does not imply </a:t>
            </a:r>
            <a:r>
              <a:rPr lang="en-US" dirty="0" smtClean="0"/>
              <a:t>a Popperian </a:t>
            </a:r>
            <a:r>
              <a:rPr lang="en-US" dirty="0"/>
              <a:t>ideal of falsification but can </a:t>
            </a:r>
            <a:r>
              <a:rPr lang="en-US" dirty="0" smtClean="0"/>
              <a:t>be seen </a:t>
            </a:r>
            <a:r>
              <a:rPr lang="en-US" dirty="0"/>
              <a:t>as a chance for </a:t>
            </a:r>
            <a:r>
              <a:rPr lang="en-US" dirty="0" smtClean="0"/>
              <a:t>problematization</a:t>
            </a:r>
          </a:p>
          <a:p>
            <a:pPr lvl="1"/>
            <a:r>
              <a:rPr lang="en-US" dirty="0"/>
              <a:t>a reflexive approach to empirical </a:t>
            </a:r>
            <a:r>
              <a:rPr lang="en-US" dirty="0" smtClean="0"/>
              <a:t>material that </a:t>
            </a:r>
            <a:r>
              <a:rPr lang="en-US" dirty="0"/>
              <a:t>encourages alternative </a:t>
            </a:r>
            <a:r>
              <a:rPr lang="en-US" dirty="0" smtClean="0"/>
              <a:t>constructions and </a:t>
            </a:r>
            <a:r>
              <a:rPr lang="en-US" dirty="0"/>
              <a:t>the self-critical interpretations of </a:t>
            </a:r>
            <a:r>
              <a:rPr lang="en-US" dirty="0" smtClean="0"/>
              <a:t>one’s own </a:t>
            </a:r>
            <a:r>
              <a:rPr lang="en-US" dirty="0"/>
              <a:t>paradigmatic, political, </a:t>
            </a:r>
            <a:r>
              <a:rPr lang="en-US" dirty="0" smtClean="0"/>
              <a:t>theoretical, methodological</a:t>
            </a:r>
            <a:r>
              <a:rPr lang="en-US" dirty="0"/>
              <a:t>, and social predispositions.</a:t>
            </a:r>
          </a:p>
        </p:txBody>
      </p:sp>
    </p:spTree>
    <p:extLst>
      <p:ext uri="{BB962C8B-B14F-4D97-AF65-F5344CB8AC3E}">
        <p14:creationId xmlns:p14="http://schemas.microsoft.com/office/powerpoint/2010/main" val="2384002460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Continued: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Familiarizing oneself with the study</a:t>
            </a:r>
          </a:p>
          <a:p>
            <a:r>
              <a:rPr lang="en-US" dirty="0"/>
              <a:t>Encountering/constructing breakdowns </a:t>
            </a:r>
            <a:r>
              <a:rPr lang="en-US" dirty="0" smtClean="0"/>
              <a:t>in understanding</a:t>
            </a:r>
          </a:p>
          <a:p>
            <a:r>
              <a:rPr lang="en-US" dirty="0"/>
              <a:t>Moving from </a:t>
            </a:r>
            <a:r>
              <a:rPr lang="en-US" dirty="0" smtClean="0"/>
              <a:t>breakdowns </a:t>
            </a:r>
            <a:r>
              <a:rPr lang="en-US" dirty="0"/>
              <a:t>to </a:t>
            </a:r>
            <a:r>
              <a:rPr lang="en-US" dirty="0" smtClean="0"/>
              <a:t>‘mystery’ by showing:</a:t>
            </a:r>
          </a:p>
          <a:p>
            <a:pPr lvl="1"/>
            <a:r>
              <a:rPr lang="en-US" dirty="0" smtClean="0"/>
              <a:t>the broader </a:t>
            </a:r>
            <a:r>
              <a:rPr lang="en-US" dirty="0"/>
              <a:t>relevance of an empirical </a:t>
            </a:r>
            <a:r>
              <a:rPr lang="en-US" dirty="0" smtClean="0"/>
              <a:t>finding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problems with the earlier theory </a:t>
            </a:r>
            <a:r>
              <a:rPr lang="en-US" dirty="0" smtClean="0"/>
              <a:t>or critique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hints of a new </a:t>
            </a:r>
            <a:r>
              <a:rPr lang="en-US" dirty="0" smtClean="0"/>
              <a:t>understanding</a:t>
            </a:r>
          </a:p>
          <a:p>
            <a:r>
              <a:rPr lang="en-US" dirty="0" smtClean="0"/>
              <a:t>Systematic work to generalize the new understanding to theory</a:t>
            </a:r>
          </a:p>
          <a:p>
            <a:pPr lvl="1"/>
            <a:r>
              <a:rPr lang="en-US" dirty="0" smtClean="0"/>
              <a:t>New concepts and relationships, systematic empirical analysis</a:t>
            </a:r>
          </a:p>
          <a:p>
            <a:r>
              <a:rPr lang="en-US" dirty="0" smtClean="0"/>
              <a:t>Show how the new theory solves the ‘mystery’</a:t>
            </a:r>
          </a:p>
          <a:p>
            <a:r>
              <a:rPr lang="en-US" dirty="0" smtClean="0"/>
              <a:t>Positioning it in relation to other relevant theories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47206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generalization, and why we you need it?</a:t>
            </a:r>
          </a:p>
          <a:p>
            <a:r>
              <a:rPr lang="en-US" dirty="0" smtClean="0"/>
              <a:t>Is it harder to generalize for interpretivists?</a:t>
            </a:r>
          </a:p>
          <a:p>
            <a:r>
              <a:rPr lang="en-US" dirty="0" smtClean="0"/>
              <a:t>What’s important theory in your field?</a:t>
            </a:r>
          </a:p>
          <a:p>
            <a:r>
              <a:rPr lang="en-US" dirty="0" smtClean="0"/>
              <a:t>How is it expressed – in what form?</a:t>
            </a:r>
          </a:p>
          <a:p>
            <a:r>
              <a:rPr lang="en-US" dirty="0" smtClean="0"/>
              <a:t>How is it constructed?</a:t>
            </a:r>
          </a:p>
          <a:p>
            <a:r>
              <a:rPr lang="en-US" dirty="0" smtClean="0"/>
              <a:t>What are the goals of theory?</a:t>
            </a:r>
          </a:p>
          <a:p>
            <a:r>
              <a:rPr lang="en-US" dirty="0" smtClean="0"/>
              <a:t>What kinds of theory are there – what can it do or generalize?</a:t>
            </a:r>
          </a:p>
          <a:p>
            <a:r>
              <a:rPr lang="en-US" dirty="0" smtClean="0"/>
              <a:t>What are the structural components of theory</a:t>
            </a:r>
          </a:p>
          <a:p>
            <a:r>
              <a:rPr lang="en-US" dirty="0" smtClean="0"/>
              <a:t>Where does theory </a:t>
            </a:r>
            <a:r>
              <a:rPr lang="en-US" smtClean="0"/>
              <a:t>come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62628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 generalization</a:t>
            </a:r>
            <a:br>
              <a:rPr lang="en-US" dirty="0"/>
            </a:br>
            <a:r>
              <a:rPr lang="en-US" sz="1600" dirty="0"/>
              <a:t>LEE, A. S. &amp; BASKERVILLE, R. L. (2003) Generalizing generalizability in information systems research. Information </a:t>
            </a:r>
            <a:r>
              <a:rPr lang="en-US" sz="1600" dirty="0" smtClean="0"/>
              <a:t>Systems Research</a:t>
            </a:r>
            <a:r>
              <a:rPr lang="en-US" sz="1600" dirty="0"/>
              <a:t>, 14, 221-243.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277071"/>
          </a:xfrm>
        </p:spPr>
        <p:txBody>
          <a:bodyPr/>
          <a:lstStyle/>
          <a:p>
            <a:r>
              <a:rPr lang="en-US" dirty="0" smtClean="0"/>
              <a:t>Generalization is the basis for which our work can be</a:t>
            </a:r>
          </a:p>
          <a:p>
            <a:pPr lvl="1"/>
            <a:r>
              <a:rPr lang="en-US" dirty="0" smtClean="0"/>
              <a:t>scientific</a:t>
            </a:r>
          </a:p>
          <a:p>
            <a:pPr lvl="1"/>
            <a:r>
              <a:rPr lang="en-US" dirty="0" smtClean="0"/>
              <a:t>of significance to others</a:t>
            </a:r>
          </a:p>
          <a:p>
            <a:r>
              <a:rPr lang="en-US" dirty="0" smtClean="0"/>
              <a:t>A general assumption that positivism and associated statistical techniques improve generalizability</a:t>
            </a:r>
          </a:p>
          <a:p>
            <a:r>
              <a:rPr lang="en-US" dirty="0" smtClean="0"/>
              <a:t>Statistical generalization: improved sample size improves reliability of sampling procedure</a:t>
            </a:r>
          </a:p>
          <a:p>
            <a:r>
              <a:rPr lang="en-US" dirty="0" smtClean="0"/>
              <a:t>Hume: the problem of induction</a:t>
            </a:r>
          </a:p>
          <a:p>
            <a:pPr lvl="1"/>
            <a:r>
              <a:rPr lang="en-US" dirty="0" smtClean="0"/>
              <a:t>Generalization outside the setting (sample) or to a future time (prediction) is based on an inductive argument which can’t be justified in logic</a:t>
            </a:r>
          </a:p>
          <a:p>
            <a:r>
              <a:rPr lang="en-US" dirty="0" smtClean="0"/>
              <a:t>Holds for both interpretive and positivist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32803471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IS: theory</a:t>
            </a:r>
            <a:br>
              <a:rPr lang="en-US" dirty="0" smtClean="0"/>
            </a:br>
            <a:r>
              <a:rPr lang="en-US" sz="1600" dirty="0" smtClean="0"/>
              <a:t>GREGOR</a:t>
            </a:r>
            <a:r>
              <a:rPr lang="en-US" sz="1600" dirty="0"/>
              <a:t>, S. (2006) The nature of theory in information systems. MIS Quarterly, 30, 611-642.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496944" cy="4752528"/>
          </a:xfrm>
        </p:spPr>
        <p:txBody>
          <a:bodyPr>
            <a:normAutofit fontScale="92500"/>
          </a:bodyPr>
          <a:lstStyle/>
          <a:p>
            <a:r>
              <a:rPr lang="en-US" dirty="0"/>
              <a:t>Domain questions. What phenomena are of interest in the discipline? What are </a:t>
            </a:r>
            <a:r>
              <a:rPr lang="en-US" dirty="0" smtClean="0"/>
              <a:t>the core </a:t>
            </a:r>
            <a:r>
              <a:rPr lang="en-US" dirty="0"/>
              <a:t>problems or topics of interest? What are the boundaries of the discipline</a:t>
            </a:r>
            <a:r>
              <a:rPr lang="en-US" dirty="0" smtClean="0"/>
              <a:t>? </a:t>
            </a:r>
          </a:p>
          <a:p>
            <a:r>
              <a:rPr lang="en-US" dirty="0" smtClean="0"/>
              <a:t>Structural </a:t>
            </a:r>
            <a:r>
              <a:rPr lang="en-US" dirty="0"/>
              <a:t>or ontological questions. What is theory? How is this term understood </a:t>
            </a:r>
            <a:r>
              <a:rPr lang="en-US" dirty="0" smtClean="0"/>
              <a:t>in the </a:t>
            </a:r>
            <a:r>
              <a:rPr lang="en-US" dirty="0"/>
              <a:t>discipline? Of what is theory composed? What forms do contributions </a:t>
            </a:r>
            <a:r>
              <a:rPr lang="en-US" dirty="0" smtClean="0"/>
              <a:t>to knowledge </a:t>
            </a:r>
            <a:r>
              <a:rPr lang="en-US" dirty="0"/>
              <a:t>take? How is theory expressed? What types of claims or statements can </a:t>
            </a:r>
            <a:r>
              <a:rPr lang="en-US" dirty="0" smtClean="0"/>
              <a:t>be made</a:t>
            </a:r>
            <a:r>
              <a:rPr lang="en-US" dirty="0"/>
              <a:t>? What types of questions are addressed?</a:t>
            </a:r>
          </a:p>
          <a:p>
            <a:r>
              <a:rPr lang="en-US" dirty="0" smtClean="0"/>
              <a:t>Epistemological </a:t>
            </a:r>
            <a:r>
              <a:rPr lang="en-US" dirty="0"/>
              <a:t>questions. How is theory constructed? How can scientific </a:t>
            </a:r>
            <a:r>
              <a:rPr lang="en-US" dirty="0" smtClean="0"/>
              <a:t>knowledge be </a:t>
            </a:r>
            <a:r>
              <a:rPr lang="en-US" dirty="0"/>
              <a:t>acquired? How is theory tested? What research methods can be used? What </a:t>
            </a:r>
            <a:r>
              <a:rPr lang="en-US" dirty="0" smtClean="0"/>
              <a:t>criteria are </a:t>
            </a:r>
            <a:r>
              <a:rPr lang="en-US" dirty="0"/>
              <a:t>applied to judge the soundness and </a:t>
            </a:r>
            <a:r>
              <a:rPr lang="en-US" dirty="0" smtClean="0"/>
              <a:t>rigor </a:t>
            </a:r>
            <a:r>
              <a:rPr lang="en-US" dirty="0"/>
              <a:t>of research methods?</a:t>
            </a:r>
          </a:p>
          <a:p>
            <a:r>
              <a:rPr lang="en-US" dirty="0" smtClean="0"/>
              <a:t>Socio</a:t>
            </a:r>
            <a:r>
              <a:rPr lang="en-US" dirty="0"/>
              <a:t>-political questions. How is the disciplinary knowledge understood </a:t>
            </a:r>
            <a:r>
              <a:rPr lang="en-US" dirty="0" smtClean="0"/>
              <a:t>by stakeholders </a:t>
            </a:r>
            <a:r>
              <a:rPr lang="en-US" dirty="0"/>
              <a:t>against the backdrop of human affairs? Where and by whom has </a:t>
            </a:r>
            <a:r>
              <a:rPr lang="en-US" dirty="0" smtClean="0"/>
              <a:t>theory been </a:t>
            </a:r>
            <a:r>
              <a:rPr lang="en-US" dirty="0"/>
              <a:t>developed? What are the history and sociology of theory evolution? Are </a:t>
            </a:r>
            <a:r>
              <a:rPr lang="en-US" dirty="0" smtClean="0"/>
              <a:t>scholars in </a:t>
            </a:r>
            <a:r>
              <a:rPr lang="en-US" dirty="0"/>
              <a:t>the discipline in general agreement about current theories or do </a:t>
            </a:r>
            <a:r>
              <a:rPr lang="en-US" dirty="0" smtClean="0"/>
              <a:t>profound differences </a:t>
            </a:r>
            <a:r>
              <a:rPr lang="en-US" dirty="0"/>
              <a:t>of opinion exist? How is knowledge applied? Is the knowledge expected </a:t>
            </a:r>
            <a:r>
              <a:rPr lang="en-US" dirty="0" smtClean="0"/>
              <a:t>to be </a:t>
            </a:r>
            <a:r>
              <a:rPr lang="en-US" dirty="0"/>
              <a:t>relevant and useful in a practical sense? Are there social, ethical or political </a:t>
            </a:r>
            <a:r>
              <a:rPr lang="en-US" dirty="0" smtClean="0"/>
              <a:t>issues associated </a:t>
            </a:r>
            <a:r>
              <a:rPr lang="en-US" dirty="0"/>
              <a:t>with the use of the disciplinary knowledge?</a:t>
            </a:r>
          </a:p>
        </p:txBody>
      </p:sp>
    </p:spTree>
    <p:extLst>
      <p:ext uri="{BB962C8B-B14F-4D97-AF65-F5344CB8AC3E}">
        <p14:creationId xmlns:p14="http://schemas.microsoft.com/office/powerpoint/2010/main" val="6168231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68552"/>
          </a:xfrm>
        </p:spPr>
        <p:txBody>
          <a:bodyPr>
            <a:normAutofit/>
          </a:bodyPr>
          <a:lstStyle/>
          <a:p>
            <a:r>
              <a:rPr lang="en-US" dirty="0"/>
              <a:t>Analysis and description. The theory provides a description of the phenomena </a:t>
            </a:r>
            <a:r>
              <a:rPr lang="en-US" dirty="0" smtClean="0"/>
              <a:t>of interest</a:t>
            </a:r>
            <a:r>
              <a:rPr lang="en-US" dirty="0"/>
              <a:t>, analysis of relationships among those constructs, the degree </a:t>
            </a:r>
            <a:r>
              <a:rPr lang="en-US" dirty="0" smtClean="0"/>
              <a:t>of generalizability </a:t>
            </a:r>
            <a:r>
              <a:rPr lang="en-US" dirty="0"/>
              <a:t>in constructs and relationships and the boundaries within </a:t>
            </a:r>
            <a:r>
              <a:rPr lang="en-US" dirty="0" smtClean="0"/>
              <a:t>which relationships </a:t>
            </a:r>
            <a:r>
              <a:rPr lang="en-US" dirty="0"/>
              <a:t>and observations hold.</a:t>
            </a:r>
          </a:p>
          <a:p>
            <a:r>
              <a:rPr lang="en-US" dirty="0" smtClean="0"/>
              <a:t>Explanation</a:t>
            </a:r>
            <a:r>
              <a:rPr lang="en-US" dirty="0"/>
              <a:t>. The theory provides an explanation of how, why and when </a:t>
            </a:r>
            <a:r>
              <a:rPr lang="en-US" dirty="0" smtClean="0"/>
              <a:t>things happened</a:t>
            </a:r>
            <a:r>
              <a:rPr lang="en-US" dirty="0"/>
              <a:t>, relying on varying views of causality and methods for argumentation. </a:t>
            </a:r>
            <a:r>
              <a:rPr lang="en-US" dirty="0" smtClean="0"/>
              <a:t>This explanation </a:t>
            </a:r>
            <a:r>
              <a:rPr lang="en-US" dirty="0"/>
              <a:t>will usually be intended to promote greater understanding or insights </a:t>
            </a:r>
            <a:r>
              <a:rPr lang="en-US" dirty="0" smtClean="0"/>
              <a:t>by others </a:t>
            </a:r>
            <a:r>
              <a:rPr lang="en-US" dirty="0"/>
              <a:t>into the phenomena of interest.</a:t>
            </a:r>
          </a:p>
          <a:p>
            <a:r>
              <a:rPr lang="en-US" dirty="0" smtClean="0"/>
              <a:t>Prediction</a:t>
            </a:r>
            <a:r>
              <a:rPr lang="en-US" dirty="0"/>
              <a:t>. The theory states what will happen in the future if certain pre-</a:t>
            </a:r>
            <a:r>
              <a:rPr lang="en-US" dirty="0" smtClean="0"/>
              <a:t>conditions hold</a:t>
            </a:r>
            <a:r>
              <a:rPr lang="en-US" dirty="0"/>
              <a:t>. The degree of certainty in the prediction is expected to be only approximate </a:t>
            </a:r>
            <a:r>
              <a:rPr lang="en-US" dirty="0" smtClean="0"/>
              <a:t>or probabilistic </a:t>
            </a:r>
            <a:r>
              <a:rPr lang="en-US" dirty="0"/>
              <a:t>in IS.</a:t>
            </a:r>
          </a:p>
          <a:p>
            <a:r>
              <a:rPr lang="en-US" dirty="0" smtClean="0"/>
              <a:t>Prescription</a:t>
            </a:r>
            <a:r>
              <a:rPr lang="en-US" dirty="0"/>
              <a:t>. A special case of prediction exists where the theory provides </a:t>
            </a:r>
            <a:r>
              <a:rPr lang="en-US" dirty="0" smtClean="0"/>
              <a:t>a description </a:t>
            </a:r>
            <a:r>
              <a:rPr lang="en-US" dirty="0"/>
              <a:t>of the method or structure or both for the construction of an artifact (</a:t>
            </a:r>
            <a:r>
              <a:rPr lang="en-US" dirty="0" smtClean="0"/>
              <a:t>akin to </a:t>
            </a:r>
            <a:r>
              <a:rPr lang="en-US" dirty="0"/>
              <a:t>a “recipe”). The provision of the recipe implies that the recipe, if acted upon, </a:t>
            </a:r>
            <a:r>
              <a:rPr lang="en-US" dirty="0" smtClean="0"/>
              <a:t>will cause </a:t>
            </a:r>
            <a:r>
              <a:rPr lang="en-US" dirty="0"/>
              <a:t>an artifact of a certain type to come into being.</a:t>
            </a:r>
          </a:p>
        </p:txBody>
      </p:sp>
    </p:spTree>
    <p:extLst>
      <p:ext uri="{BB962C8B-B14F-4D97-AF65-F5344CB8AC3E}">
        <p14:creationId xmlns:p14="http://schemas.microsoft.com/office/powerpoint/2010/main" val="282431883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structural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3285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Common to all theories:</a:t>
            </a:r>
          </a:p>
          <a:p>
            <a:pPr lvl="1"/>
            <a:r>
              <a:rPr lang="en-US" dirty="0" smtClean="0"/>
              <a:t>Means </a:t>
            </a:r>
            <a:r>
              <a:rPr lang="en-US" dirty="0"/>
              <a:t>of </a:t>
            </a:r>
            <a:r>
              <a:rPr lang="en-US" dirty="0" smtClean="0"/>
              <a:t>representation: </a:t>
            </a:r>
            <a:r>
              <a:rPr lang="en-US" dirty="0"/>
              <a:t>The theory must be represented physically in some way: </a:t>
            </a:r>
            <a:r>
              <a:rPr lang="en-US" dirty="0" smtClean="0"/>
              <a:t>in words</a:t>
            </a:r>
            <a:r>
              <a:rPr lang="en-US" dirty="0"/>
              <a:t>, mathematical terms, symbolic logic, diagrams, tables </a:t>
            </a:r>
            <a:r>
              <a:rPr lang="en-US" dirty="0" smtClean="0"/>
              <a:t>or graphically</a:t>
            </a:r>
            <a:r>
              <a:rPr lang="en-US" dirty="0"/>
              <a:t>. Additional aids for representation could </a:t>
            </a:r>
            <a:r>
              <a:rPr lang="en-US" dirty="0" smtClean="0"/>
              <a:t>include pictures</a:t>
            </a:r>
            <a:r>
              <a:rPr lang="en-US" dirty="0"/>
              <a:t>, models or prototype systems.</a:t>
            </a:r>
          </a:p>
          <a:p>
            <a:pPr lvl="1"/>
            <a:r>
              <a:rPr lang="en-US" dirty="0" smtClean="0"/>
              <a:t>Constructs: </a:t>
            </a:r>
            <a:r>
              <a:rPr lang="en-US" dirty="0"/>
              <a:t>These refer to the phenomena of interest in the theory (</a:t>
            </a:r>
            <a:r>
              <a:rPr lang="en-US" dirty="0" smtClean="0"/>
              <a:t>Dubin’s “</a:t>
            </a:r>
            <a:r>
              <a:rPr lang="en-US" dirty="0"/>
              <a:t>units”). All the primary constructs in the theory should </a:t>
            </a:r>
            <a:r>
              <a:rPr lang="en-US" dirty="0" smtClean="0"/>
              <a:t>be well </a:t>
            </a:r>
            <a:r>
              <a:rPr lang="en-US" dirty="0"/>
              <a:t>defined. Many different types of constructs are possible</a:t>
            </a:r>
            <a:r>
              <a:rPr lang="en-US" dirty="0" smtClean="0"/>
              <a:t>: for </a:t>
            </a:r>
            <a:r>
              <a:rPr lang="en-US" dirty="0"/>
              <a:t>example, observational (real) terms, theoretical (nominal</a:t>
            </a:r>
            <a:r>
              <a:rPr lang="en-US" dirty="0" smtClean="0"/>
              <a:t>) terms </a:t>
            </a:r>
            <a:r>
              <a:rPr lang="en-US" dirty="0"/>
              <a:t>and collective </a:t>
            </a:r>
            <a:r>
              <a:rPr lang="en-US" dirty="0" smtClean="0"/>
              <a:t>terms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Statements of </a:t>
            </a:r>
            <a:r>
              <a:rPr lang="en-US" dirty="0" smtClean="0"/>
              <a:t>relationship: </a:t>
            </a:r>
            <a:r>
              <a:rPr lang="en-US" dirty="0"/>
              <a:t>These show relationships among the constructs. Again, </a:t>
            </a:r>
            <a:r>
              <a:rPr lang="en-US" dirty="0" smtClean="0"/>
              <a:t>these may </a:t>
            </a:r>
            <a:r>
              <a:rPr lang="en-US" dirty="0"/>
              <a:t>be of many types: associative, compositional, </a:t>
            </a:r>
            <a:r>
              <a:rPr lang="en-US" dirty="0" smtClean="0"/>
              <a:t>unidirectional, bi</a:t>
            </a:r>
            <a:r>
              <a:rPr lang="en-US" dirty="0"/>
              <a:t>-directional, conditional, or causal. The nature </a:t>
            </a:r>
            <a:r>
              <a:rPr lang="en-US" dirty="0" smtClean="0"/>
              <a:t>of the </a:t>
            </a:r>
            <a:r>
              <a:rPr lang="en-US" dirty="0"/>
              <a:t>relationship specified depends on the purpose of the theory</a:t>
            </a:r>
            <a:r>
              <a:rPr lang="en-US" dirty="0" smtClean="0"/>
              <a:t>. Very </a:t>
            </a:r>
            <a:r>
              <a:rPr lang="en-US" dirty="0"/>
              <a:t>simple relationships can be specified: for example, “x is </a:t>
            </a:r>
            <a:r>
              <a:rPr lang="en-US" dirty="0" smtClean="0"/>
              <a:t>a member </a:t>
            </a:r>
            <a:r>
              <a:rPr lang="en-US" dirty="0"/>
              <a:t>of class A”.</a:t>
            </a:r>
          </a:p>
          <a:p>
            <a:pPr lvl="1"/>
            <a:r>
              <a:rPr lang="en-US" dirty="0" smtClean="0"/>
              <a:t>Scope: </a:t>
            </a:r>
            <a:r>
              <a:rPr lang="en-US" dirty="0"/>
              <a:t>The scope is specified by the degree of generality of </a:t>
            </a:r>
            <a:r>
              <a:rPr lang="en-US" dirty="0" smtClean="0"/>
              <a:t>the statements </a:t>
            </a:r>
            <a:r>
              <a:rPr lang="en-US" dirty="0"/>
              <a:t>of relationships (signified by modal qualifiers </a:t>
            </a:r>
            <a:r>
              <a:rPr lang="en-US" dirty="0" smtClean="0"/>
              <a:t>such as </a:t>
            </a:r>
            <a:r>
              <a:rPr lang="en-US" dirty="0"/>
              <a:t>“some”, “many”, “all”, “never”) and statements </a:t>
            </a:r>
            <a:r>
              <a:rPr lang="en-US" dirty="0" smtClean="0"/>
              <a:t>of boundaries </a:t>
            </a:r>
            <a:r>
              <a:rPr lang="en-US" dirty="0"/>
              <a:t>showing the limits of generalizations.</a:t>
            </a:r>
          </a:p>
          <a:p>
            <a:r>
              <a:rPr lang="en-US" dirty="0"/>
              <a:t>C</a:t>
            </a:r>
            <a:r>
              <a:rPr lang="en-US" dirty="0" smtClean="0"/>
              <a:t>ontingent on theory purpose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Causal explanations: </a:t>
            </a:r>
            <a:r>
              <a:rPr lang="en-US" dirty="0"/>
              <a:t>The theory gives statements of relationships among </a:t>
            </a:r>
            <a:r>
              <a:rPr lang="en-US" dirty="0" smtClean="0"/>
              <a:t>phenomena that </a:t>
            </a:r>
            <a:r>
              <a:rPr lang="en-US" dirty="0"/>
              <a:t>show causal reasoning (not covering law or </a:t>
            </a:r>
            <a:r>
              <a:rPr lang="en-US" dirty="0" smtClean="0"/>
              <a:t>probabilistic reasoning </a:t>
            </a:r>
            <a:r>
              <a:rPr lang="en-US" dirty="0"/>
              <a:t>alone).</a:t>
            </a:r>
          </a:p>
          <a:p>
            <a:pPr lvl="1"/>
            <a:r>
              <a:rPr lang="en-US" dirty="0"/>
              <a:t>Testable </a:t>
            </a:r>
            <a:r>
              <a:rPr lang="en-US" dirty="0" smtClean="0"/>
              <a:t>propositions (</a:t>
            </a:r>
            <a:r>
              <a:rPr lang="en-US" dirty="0"/>
              <a:t>hypotheses</a:t>
            </a:r>
            <a:r>
              <a:rPr lang="en-US" dirty="0" smtClean="0"/>
              <a:t>): Statements </a:t>
            </a:r>
            <a:r>
              <a:rPr lang="en-US" dirty="0"/>
              <a:t>of relationships between constructs are stated </a:t>
            </a:r>
            <a:r>
              <a:rPr lang="en-US" dirty="0" smtClean="0"/>
              <a:t>in such </a:t>
            </a:r>
            <a:r>
              <a:rPr lang="en-US" dirty="0"/>
              <a:t>a form that they can be tested empirically.</a:t>
            </a:r>
          </a:p>
          <a:p>
            <a:pPr lvl="1"/>
            <a:r>
              <a:rPr lang="en-US" dirty="0"/>
              <a:t>Prescriptive </a:t>
            </a:r>
            <a:r>
              <a:rPr lang="en-US" dirty="0" smtClean="0"/>
              <a:t>statements: </a:t>
            </a:r>
            <a:r>
              <a:rPr lang="en-US" dirty="0"/>
              <a:t>Statements in the theory specify how people can </a:t>
            </a:r>
            <a:r>
              <a:rPr lang="en-US" dirty="0" smtClean="0"/>
              <a:t>accomplish something </a:t>
            </a:r>
            <a:r>
              <a:rPr lang="en-US" dirty="0"/>
              <a:t>in practice, </a:t>
            </a:r>
            <a:r>
              <a:rPr lang="en-US" dirty="0" smtClean="0"/>
              <a:t>e.g., </a:t>
            </a:r>
            <a:r>
              <a:rPr lang="en-US" dirty="0"/>
              <a:t>construct an artifact or develop </a:t>
            </a:r>
            <a:r>
              <a:rPr lang="en-US" dirty="0" smtClean="0"/>
              <a:t>a strategy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49903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6085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I. </a:t>
            </a:r>
            <a:r>
              <a:rPr lang="en-US" dirty="0" smtClean="0"/>
              <a:t>Analysis. </a:t>
            </a:r>
          </a:p>
          <a:p>
            <a:pPr lvl="1"/>
            <a:r>
              <a:rPr lang="en-US" dirty="0" smtClean="0"/>
              <a:t>Says </a:t>
            </a:r>
            <a:r>
              <a:rPr lang="en-US" dirty="0"/>
              <a:t>“what is”</a:t>
            </a:r>
            <a:r>
              <a:rPr lang="en-US" dirty="0" smtClean="0"/>
              <a:t>. The </a:t>
            </a:r>
            <a:r>
              <a:rPr lang="en-US" dirty="0"/>
              <a:t>theory does not extend beyond analysis and description. No </a:t>
            </a:r>
            <a:r>
              <a:rPr lang="en-US" dirty="0" smtClean="0"/>
              <a:t>causal relationships </a:t>
            </a:r>
            <a:r>
              <a:rPr lang="en-US" dirty="0"/>
              <a:t>among phenomena are specified and no predictions </a:t>
            </a:r>
            <a:r>
              <a:rPr lang="en-US" dirty="0" smtClean="0"/>
              <a:t>are made</a:t>
            </a:r>
            <a:r>
              <a:rPr lang="en-US" dirty="0"/>
              <a:t>.</a:t>
            </a:r>
          </a:p>
          <a:p>
            <a:r>
              <a:rPr lang="en-US" dirty="0"/>
              <a:t>II. </a:t>
            </a:r>
            <a:r>
              <a:rPr lang="en-US" dirty="0" smtClean="0"/>
              <a:t>Explanation. </a:t>
            </a:r>
          </a:p>
          <a:p>
            <a:pPr lvl="1"/>
            <a:r>
              <a:rPr lang="en-US" dirty="0" smtClean="0"/>
              <a:t>Says </a:t>
            </a:r>
            <a:r>
              <a:rPr lang="en-US" dirty="0"/>
              <a:t>“what is”, “how”, “why”, “when”, “where”</a:t>
            </a:r>
            <a:r>
              <a:rPr lang="en-US" dirty="0" smtClean="0"/>
              <a:t>. The </a:t>
            </a:r>
            <a:r>
              <a:rPr lang="en-US" dirty="0"/>
              <a:t>theory provides explanations but does not aim to predict with </a:t>
            </a:r>
            <a:r>
              <a:rPr lang="en-US" dirty="0" smtClean="0"/>
              <a:t>any precision</a:t>
            </a:r>
            <a:r>
              <a:rPr lang="en-US" dirty="0"/>
              <a:t>. There are no testable propositions.</a:t>
            </a:r>
          </a:p>
          <a:p>
            <a:r>
              <a:rPr lang="en-US" dirty="0"/>
              <a:t>III. </a:t>
            </a:r>
            <a:r>
              <a:rPr lang="en-US" dirty="0" smtClean="0"/>
              <a:t>Prediction. </a:t>
            </a:r>
          </a:p>
          <a:p>
            <a:pPr lvl="1"/>
            <a:r>
              <a:rPr lang="en-US" dirty="0" smtClean="0"/>
              <a:t>Says </a:t>
            </a:r>
            <a:r>
              <a:rPr lang="en-US" dirty="0"/>
              <a:t>“what is” and “what will be”</a:t>
            </a:r>
            <a:r>
              <a:rPr lang="en-US" dirty="0" smtClean="0"/>
              <a:t>. The </a:t>
            </a:r>
            <a:r>
              <a:rPr lang="en-US" dirty="0"/>
              <a:t>theory provides predictions and has testable propositions but </a:t>
            </a:r>
            <a:r>
              <a:rPr lang="en-US" dirty="0" smtClean="0"/>
              <a:t>does not </a:t>
            </a:r>
            <a:r>
              <a:rPr lang="en-US" dirty="0"/>
              <a:t>have well-developed justificatory causal explanations.</a:t>
            </a:r>
          </a:p>
          <a:p>
            <a:r>
              <a:rPr lang="en-US" dirty="0"/>
              <a:t>IV. </a:t>
            </a:r>
            <a:r>
              <a:rPr lang="en-US" dirty="0" smtClean="0"/>
              <a:t>Explanation and prediction (</a:t>
            </a:r>
            <a:r>
              <a:rPr lang="en-US" dirty="0"/>
              <a:t>EP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Says </a:t>
            </a:r>
            <a:r>
              <a:rPr lang="en-US" dirty="0"/>
              <a:t>“what is”, “how”, “why”, “when”, “where” and “what will be”</a:t>
            </a:r>
            <a:r>
              <a:rPr lang="en-US" dirty="0" smtClean="0"/>
              <a:t>. Provides </a:t>
            </a:r>
            <a:r>
              <a:rPr lang="en-US" dirty="0"/>
              <a:t>predictions and has both testable propositions and </a:t>
            </a:r>
            <a:r>
              <a:rPr lang="en-US" dirty="0" smtClean="0"/>
              <a:t>causal explanations. </a:t>
            </a:r>
          </a:p>
          <a:p>
            <a:r>
              <a:rPr lang="en-US" dirty="0" smtClean="0"/>
              <a:t>V</a:t>
            </a:r>
            <a:r>
              <a:rPr lang="en-US" dirty="0"/>
              <a:t>. Design </a:t>
            </a:r>
            <a:r>
              <a:rPr lang="en-US" dirty="0" smtClean="0"/>
              <a:t>and action. </a:t>
            </a:r>
          </a:p>
          <a:p>
            <a:pPr lvl="1"/>
            <a:r>
              <a:rPr lang="en-US" dirty="0" smtClean="0"/>
              <a:t>Says </a:t>
            </a:r>
            <a:r>
              <a:rPr lang="en-US" dirty="0"/>
              <a:t>“how to do something”</a:t>
            </a:r>
            <a:r>
              <a:rPr lang="en-US" dirty="0" smtClean="0"/>
              <a:t>. The </a:t>
            </a:r>
            <a:r>
              <a:rPr lang="en-US" dirty="0"/>
              <a:t>theory gives explicit prescriptions (e.g., methods, techniques</a:t>
            </a:r>
            <a:r>
              <a:rPr lang="en-US" dirty="0" smtClean="0"/>
              <a:t>, principles </a:t>
            </a:r>
            <a:r>
              <a:rPr lang="en-US" dirty="0"/>
              <a:t>of form and function) for constructing an artifact.</a:t>
            </a:r>
          </a:p>
        </p:txBody>
      </p:sp>
    </p:spTree>
    <p:extLst>
      <p:ext uri="{BB962C8B-B14F-4D97-AF65-F5344CB8AC3E}">
        <p14:creationId xmlns:p14="http://schemas.microsoft.com/office/powerpoint/2010/main" val="3698338868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theory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7"/>
          </a:xfrm>
        </p:spPr>
        <p:txBody>
          <a:bodyPr/>
          <a:lstStyle/>
          <a:p>
            <a:r>
              <a:rPr lang="en-US" dirty="0" smtClean="0"/>
              <a:t>Theory from theoretical argumentation, (positivism: development of hypotheses, empirical material provides reality test), often from existing theory (sometimes imported from another discipline)</a:t>
            </a:r>
          </a:p>
          <a:p>
            <a:r>
              <a:rPr lang="en-US" dirty="0" smtClean="0"/>
              <a:t>Theory from data (grounded theory)</a:t>
            </a:r>
          </a:p>
          <a:p>
            <a:r>
              <a:rPr lang="en-US" dirty="0" smtClean="0"/>
              <a:t>Theory from combined applications of theory and data</a:t>
            </a:r>
          </a:p>
          <a:p>
            <a:pPr lvl="1"/>
            <a:r>
              <a:rPr lang="en-US" dirty="0" smtClean="0"/>
              <a:t>e.g.: a model developed from theoretical argumentation is refined by 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90483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Positivism in IS: theory top down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1"/>
            <a:ext cx="3826768" cy="4277071"/>
          </a:xfrm>
        </p:spPr>
        <p:txBody>
          <a:bodyPr/>
          <a:lstStyle/>
          <a:p>
            <a:r>
              <a:rPr lang="en-US" dirty="0" smtClean="0"/>
              <a:t>Start with a primer theory</a:t>
            </a:r>
          </a:p>
          <a:p>
            <a:r>
              <a:rPr lang="en-US" dirty="0" smtClean="0"/>
              <a:t>Simple model with independent and variable constructs (</a:t>
            </a:r>
            <a:r>
              <a:rPr lang="en-US" dirty="0"/>
              <a:t>variables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Construction of hypotheses</a:t>
            </a:r>
          </a:p>
          <a:p>
            <a:r>
              <a:rPr lang="en-US" dirty="0" smtClean="0"/>
              <a:t>Measures and questionnaires</a:t>
            </a:r>
          </a:p>
          <a:p>
            <a:r>
              <a:rPr lang="en-US" dirty="0" smtClean="0"/>
              <a:t>Empirical validation</a:t>
            </a:r>
          </a:p>
          <a:p>
            <a:r>
              <a:rPr lang="en-US" dirty="0" smtClean="0"/>
              <a:t>Structural equation modeling</a:t>
            </a:r>
          </a:p>
          <a:p>
            <a:r>
              <a:rPr lang="en-US" dirty="0" smtClean="0"/>
              <a:t>Facilitates cumulative theory building</a:t>
            </a:r>
          </a:p>
          <a:p>
            <a:endParaRPr lang="en-US" dirty="0"/>
          </a:p>
          <a:p>
            <a:r>
              <a:rPr lang="en-US" dirty="0" smtClean="0"/>
              <a:t>Deductive reasoning strategy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981" y="2996952"/>
            <a:ext cx="4763817" cy="3035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052" y="1124744"/>
            <a:ext cx="48309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15490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AAU_EN_photo">
  <a:themeElements>
    <a:clrScheme name="AAU farver">
      <a:dk1>
        <a:srgbClr val="211A52"/>
      </a:dk1>
      <a:lt1>
        <a:srgbClr val="FFFFFF"/>
      </a:lt1>
      <a:dk2>
        <a:srgbClr val="54616E"/>
      </a:dk2>
      <a:lt2>
        <a:srgbClr val="FFFFFF"/>
      </a:lt2>
      <a:accent1>
        <a:srgbClr val="594FBF"/>
      </a:accent1>
      <a:accent2>
        <a:srgbClr val="B2A2C7"/>
      </a:accent2>
      <a:accent3>
        <a:srgbClr val="C3D69B"/>
      </a:accent3>
      <a:accent4>
        <a:srgbClr val="95B3D7"/>
      </a:accent4>
      <a:accent5>
        <a:srgbClr val="548DD4"/>
      </a:accent5>
      <a:accent6>
        <a:srgbClr val="BFBFBF"/>
      </a:accent6>
      <a:hlink>
        <a:srgbClr val="0000B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AAU_EN_photo.potx</Template>
  <TotalTime>459</TotalTime>
  <Words>1770</Words>
  <Application>Microsoft Macintosh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AAU_EN_photo</vt:lpstr>
      <vt:lpstr>building theory in interpretive research</vt:lpstr>
      <vt:lpstr>Seminar questions</vt:lpstr>
      <vt:lpstr>On generalization LEE, A. S. &amp; BASKERVILLE, R. L. (2003) Generalizing generalizability in information systems research. Information Systems Research, 14, 221-243.</vt:lpstr>
      <vt:lpstr>IS: theory GREGOR, S. (2006) The nature of theory in information systems. MIS Quarterly, 30, 611-642.</vt:lpstr>
      <vt:lpstr>Theory goals</vt:lpstr>
      <vt:lpstr>Theory structural components</vt:lpstr>
      <vt:lpstr>Theory taxonomy</vt:lpstr>
      <vt:lpstr>Where does theory come from?</vt:lpstr>
      <vt:lpstr>Positivism in IS: theory top down</vt:lpstr>
      <vt:lpstr>Grounded theory (bottom-up)</vt:lpstr>
      <vt:lpstr>‘Emergent’ theory-building</vt:lpstr>
      <vt:lpstr>‘emergent’ theory building: problematization and counter-intuitive theory building</vt:lpstr>
      <vt:lpstr>Problematization ALVESSON, M. &amp; SANDBERG, J. (2011) Generating research questions through problematization. Academy of Management Review, 36, 247-271.</vt:lpstr>
      <vt:lpstr>Theory-building ALVESSON, M. &amp; KÄRREMAN, D. (2007) Constructing mystery: Empirical matters in theory development. Academy of Management Review, 32, 1265-1281.</vt:lpstr>
      <vt:lpstr>Continued: Process</vt:lpstr>
    </vt:vector>
  </TitlesOfParts>
  <Company>Aalborg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theory in interpretive research</dc:title>
  <dc:creator>Henning Jensen</dc:creator>
  <cp:lastModifiedBy>Jeremy Rose</cp:lastModifiedBy>
  <cp:revision>31</cp:revision>
  <dcterms:created xsi:type="dcterms:W3CDTF">2013-05-02T08:32:46Z</dcterms:created>
  <dcterms:modified xsi:type="dcterms:W3CDTF">2013-10-19T10:55:14Z</dcterms:modified>
</cp:coreProperties>
</file>