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0" r:id="rId4"/>
    <p:sldId id="259" r:id="rId5"/>
    <p:sldId id="257" r:id="rId6"/>
    <p:sldId id="258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43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19/10/2013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6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02991"/>
            <a:ext cx="7772400" cy="1470025"/>
          </a:xfrm>
        </p:spPr>
        <p:txBody>
          <a:bodyPr/>
          <a:lstStyle>
            <a:lvl1pPr algn="ctr">
              <a:defRPr b="1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4F2D-3E4C-4B5D-BE90-617E350CBCB0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52664"/>
            <a:ext cx="7776864" cy="1440160"/>
          </a:xfrm>
        </p:spPr>
        <p:txBody>
          <a:bodyPr anchor="ctr"/>
          <a:lstStyle>
            <a:lvl1pPr marL="0" indent="0" algn="ctr">
              <a:buNone/>
              <a:defRPr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32" y="5661248"/>
            <a:ext cx="1567924" cy="11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653136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Click the icon to place 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5099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76-57C1-4E57-B3D5-811D4A7749BD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blu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Click the icon to place 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A2E2-4A97-4510-BCDE-7B7FE2925400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3573016"/>
            <a:ext cx="7632848" cy="2232248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whit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Click the icon to place 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7584" y="3573016"/>
            <a:ext cx="7488832" cy="2232248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27FB-E98B-4846-B79F-E8A32E28DB0F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5898"/>
            <a:ext cx="9136136" cy="685210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492896"/>
            <a:ext cx="7920880" cy="1584176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562473"/>
            <a:ext cx="7772400" cy="1470025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749-9A07-4D32-9BA1-70B5CAE1178C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E53-6C39-4C63-9F8D-3493893D403B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8BB-F69C-41F0-97E2-212D172D3B53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75868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agrap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984971"/>
            <a:ext cx="7772400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EDIT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2B0-E7E2-4CF5-913E-3C1EE37363B7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3FD1-DFEE-478F-8764-EA4A12E6E420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716016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CBE-7DAD-4AD6-A447-AE25CEF4DF49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67544" y="2204864"/>
            <a:ext cx="4032448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633664" y="2204864"/>
            <a:ext cx="4042792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A6F4-40AE-463F-85E5-665BB46F1CBB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AC8-7F67-46F6-B557-46F7F820EB38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4421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86D9-E5D1-499F-92A5-9D5B7169092D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635896" y="260648"/>
            <a:ext cx="4824536" cy="5616624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A355CBA8-7D2E-46F8-A8E5-BD7BACFEDE84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Interpretive research approaches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Publishing interpretive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46812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research: theory </a:t>
            </a:r>
            <a:r>
              <a:rPr lang="en-US" dirty="0"/>
              <a:t>and practice</a:t>
            </a:r>
            <a:br>
              <a:rPr lang="en-US" dirty="0"/>
            </a:br>
            <a:r>
              <a:rPr lang="en-US" sz="1600" dirty="0"/>
              <a:t>MCKAY, J. &amp; MARSHALL, P. (2001) The dual imperatives of action research. Information Technology and People, 14, 46-59.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4277071"/>
          </a:xfrm>
        </p:spPr>
        <p:txBody>
          <a:bodyPr/>
          <a:lstStyle/>
          <a:p>
            <a:r>
              <a:rPr lang="en-US" dirty="0" smtClean="0"/>
              <a:t>dual imperatives</a:t>
            </a:r>
          </a:p>
          <a:p>
            <a:pPr lvl="1"/>
            <a:r>
              <a:rPr lang="en-US" dirty="0" smtClean="0"/>
              <a:t>solving the problem</a:t>
            </a:r>
          </a:p>
          <a:p>
            <a:pPr lvl="1"/>
            <a:r>
              <a:rPr lang="en-US" dirty="0" smtClean="0"/>
              <a:t>conducting research</a:t>
            </a:r>
          </a:p>
          <a:p>
            <a:r>
              <a:rPr lang="en-US" dirty="0"/>
              <a:t>R</a:t>
            </a:r>
            <a:r>
              <a:rPr lang="en-US" dirty="0" smtClean="0"/>
              <a:t> = research</a:t>
            </a:r>
          </a:p>
          <a:p>
            <a:r>
              <a:rPr lang="en-US" dirty="0" smtClean="0"/>
              <a:t>PS = problem solving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82" y="2564904"/>
            <a:ext cx="5764618" cy="41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805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research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canonical </a:t>
            </a:r>
            <a:r>
              <a:rPr lang="en-GB" dirty="0"/>
              <a:t>action </a:t>
            </a:r>
            <a:r>
              <a:rPr lang="en-GB" dirty="0" smtClean="0"/>
              <a:t>research</a:t>
            </a:r>
            <a:endParaRPr lang="en-GB" dirty="0"/>
          </a:p>
          <a:p>
            <a:r>
              <a:rPr lang="en-GB" dirty="0" smtClean="0"/>
              <a:t>prototyping</a:t>
            </a:r>
          </a:p>
          <a:p>
            <a:r>
              <a:rPr lang="en-GB" dirty="0" smtClean="0"/>
              <a:t>soft systems methodology</a:t>
            </a:r>
          </a:p>
          <a:p>
            <a:r>
              <a:rPr lang="en-GB" dirty="0" smtClean="0"/>
              <a:t>action science</a:t>
            </a:r>
          </a:p>
          <a:p>
            <a:r>
              <a:rPr lang="en-GB" dirty="0" smtClean="0"/>
              <a:t>participant observation</a:t>
            </a:r>
          </a:p>
          <a:p>
            <a:r>
              <a:rPr lang="en-GB" dirty="0" smtClean="0"/>
              <a:t>action learning</a:t>
            </a:r>
            <a:endParaRPr lang="en-GB" dirty="0"/>
          </a:p>
          <a:p>
            <a:r>
              <a:rPr lang="en-GB" dirty="0" err="1" smtClean="0"/>
              <a:t>multiview</a:t>
            </a:r>
            <a:endParaRPr lang="en-GB" dirty="0" smtClean="0"/>
          </a:p>
          <a:p>
            <a:r>
              <a:rPr lang="en-GB" dirty="0" smtClean="0"/>
              <a:t>ETHICS (by association other forms of participatory development)</a:t>
            </a:r>
          </a:p>
          <a:p>
            <a:r>
              <a:rPr lang="en-GB" dirty="0" smtClean="0"/>
              <a:t>clinical </a:t>
            </a:r>
            <a:r>
              <a:rPr lang="en-GB" dirty="0"/>
              <a:t>field </a:t>
            </a:r>
            <a:r>
              <a:rPr lang="en-GB" dirty="0" smtClean="0"/>
              <a:t>work</a:t>
            </a:r>
          </a:p>
          <a:p>
            <a:r>
              <a:rPr lang="en-GB" dirty="0" smtClean="0"/>
              <a:t>process consultation</a:t>
            </a:r>
          </a:p>
          <a:p>
            <a:r>
              <a:rPr lang="en-US" dirty="0" smtClean="0"/>
              <a:t>reflective </a:t>
            </a:r>
            <a:r>
              <a:rPr lang="en-US" dirty="0"/>
              <a:t>systems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collaborative </a:t>
            </a:r>
            <a:r>
              <a:rPr lang="en-US" dirty="0"/>
              <a:t>practice </a:t>
            </a:r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891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Ethnography</a:t>
            </a:r>
            <a:br>
              <a:rPr lang="en-US" dirty="0" smtClean="0"/>
            </a:br>
            <a:r>
              <a:rPr lang="en-US" sz="1600" dirty="0"/>
              <a:t>MYERS, M. (1999) Investigating information systems with ethnographic research. Communications of the AIS, 2, 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Ethnographers immerse themselves in the life of people </a:t>
            </a:r>
            <a:r>
              <a:rPr lang="en-US" dirty="0" smtClean="0"/>
              <a:t>they study and </a:t>
            </a:r>
            <a:r>
              <a:rPr lang="en-US" dirty="0"/>
              <a:t>seek to place the phenomena studied in their social </a:t>
            </a:r>
            <a:r>
              <a:rPr lang="en-US" dirty="0" smtClean="0"/>
              <a:t>and cultural context</a:t>
            </a:r>
          </a:p>
          <a:p>
            <a:r>
              <a:rPr lang="en-US" dirty="0" smtClean="0"/>
              <a:t>Usual data-collection activities supplemented by participant observation, usually for longer periods</a:t>
            </a:r>
          </a:p>
          <a:p>
            <a:r>
              <a:rPr lang="en-US" dirty="0" smtClean="0"/>
              <a:t>Detailed observational evidence </a:t>
            </a:r>
          </a:p>
          <a:p>
            <a:r>
              <a:rPr lang="en-US" dirty="0" smtClean="0"/>
              <a:t>Deep rather than broad</a:t>
            </a:r>
          </a:p>
          <a:p>
            <a:r>
              <a:rPr lang="en-US" dirty="0" smtClean="0"/>
              <a:t>Holistic school: ethnographer should ‘go native’ (empathize and identify with the research subjects</a:t>
            </a:r>
          </a:p>
          <a:p>
            <a:r>
              <a:rPr lang="en-US" dirty="0" smtClean="0"/>
              <a:t>Semiotic school: instead analyze symbolic forms: </a:t>
            </a:r>
            <a:r>
              <a:rPr lang="en-US" dirty="0" smtClean="0">
                <a:latin typeface=""/>
              </a:rPr>
              <a:t>words</a:t>
            </a:r>
            <a:r>
              <a:rPr lang="en-US" dirty="0">
                <a:latin typeface=""/>
              </a:rPr>
              <a:t>, images</a:t>
            </a:r>
            <a:r>
              <a:rPr lang="en-US" dirty="0" smtClean="0">
                <a:latin typeface=""/>
              </a:rPr>
              <a:t>, institutions</a:t>
            </a:r>
            <a:r>
              <a:rPr lang="en-US" dirty="0">
                <a:latin typeface=""/>
              </a:rPr>
              <a:t>, </a:t>
            </a:r>
            <a:r>
              <a:rPr lang="en-US" dirty="0" smtClean="0">
                <a:latin typeface=""/>
              </a:rPr>
              <a:t>behaviors forming webs of significance</a:t>
            </a:r>
          </a:p>
          <a:p>
            <a:r>
              <a:rPr lang="en-US" dirty="0" smtClean="0">
                <a:latin typeface=""/>
              </a:rPr>
              <a:t>Critical ethnography: exposes domination structures: </a:t>
            </a:r>
            <a:r>
              <a:rPr lang="en-US" dirty="0"/>
              <a:t>hidden agendas, power centers, </a:t>
            </a:r>
            <a:r>
              <a:rPr lang="en-US" dirty="0" smtClean="0"/>
              <a:t>and assumptions </a:t>
            </a:r>
            <a:r>
              <a:rPr lang="en-US" dirty="0"/>
              <a:t>that inhibit, repress, and </a:t>
            </a:r>
            <a:r>
              <a:rPr lang="en-US" dirty="0" smtClean="0"/>
              <a:t>constrain</a:t>
            </a:r>
          </a:p>
          <a:p>
            <a:r>
              <a:rPr lang="en-US" dirty="0"/>
              <a:t>M</a:t>
            </a:r>
            <a:r>
              <a:rPr lang="en-US" dirty="0" smtClean="0"/>
              <a:t>eticulous </a:t>
            </a:r>
            <a:r>
              <a:rPr lang="en-US" dirty="0"/>
              <a:t>note-</a:t>
            </a:r>
            <a:r>
              <a:rPr lang="en-US" dirty="0" smtClean="0"/>
              <a:t>taking, analytical memos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638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a </a:t>
            </a:r>
            <a:r>
              <a:rPr lang="en-US" dirty="0"/>
              <a:t>research approach </a:t>
            </a:r>
            <a:br>
              <a:rPr lang="en-US" dirty="0"/>
            </a:br>
            <a:r>
              <a:rPr lang="en-US" sz="1800" dirty="0"/>
              <a:t>NANDHAKUMAR, J. &amp; JONES, M. (1997) Too close for comfort? Distance and engagement in interpretive information systems research. Information Systems Journal, 7, 109-131.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/>
          <a:lstStyle/>
          <a:p>
            <a:r>
              <a:rPr lang="en-US" dirty="0" smtClean="0"/>
              <a:t>The philosophical position, data collection and analysis techniques may be rather similar – therefore the choice focuses around the depth of engagement sought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140968"/>
            <a:ext cx="7260165" cy="26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1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 reviewer comfortable</a:t>
            </a:r>
          </a:p>
          <a:p>
            <a:r>
              <a:rPr lang="en-US" dirty="0" smtClean="0"/>
              <a:t>Choose a heading for your research approach which you are certain the reviewer will recognize</a:t>
            </a:r>
          </a:p>
          <a:p>
            <a:r>
              <a:rPr lang="en-US" dirty="0" smtClean="0"/>
              <a:t>Mix and match data collection and analysis </a:t>
            </a:r>
            <a:r>
              <a:rPr lang="en-US" dirty="0"/>
              <a:t>m</a:t>
            </a:r>
            <a:r>
              <a:rPr lang="en-US" dirty="0" smtClean="0"/>
              <a:t>ethods appropriately within your heading</a:t>
            </a:r>
          </a:p>
          <a:p>
            <a:r>
              <a:rPr lang="en-US" dirty="0" smtClean="0"/>
              <a:t>Don’t mix philosophical positions (interpretivism, positivism) unless you really understand what you are doing</a:t>
            </a:r>
          </a:p>
          <a:p>
            <a:r>
              <a:rPr lang="en-US" dirty="0" smtClean="0"/>
              <a:t>Exploit the ambiguity of qualitative research</a:t>
            </a:r>
          </a:p>
          <a:p>
            <a:pPr lvl="1"/>
            <a:r>
              <a:rPr lang="en-US" dirty="0" smtClean="0"/>
              <a:t>if you claim to be interpretive then you will be judged by these standards</a:t>
            </a:r>
          </a:p>
          <a:p>
            <a:pPr lvl="1"/>
            <a:r>
              <a:rPr lang="en-US" dirty="0" smtClean="0"/>
              <a:t>If you make no claims you will be judged by the standards of positivist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31564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data collection and analysis techniques are available to qualitative researchers?</a:t>
            </a:r>
          </a:p>
          <a:p>
            <a:r>
              <a:rPr lang="en-US" dirty="0" smtClean="0"/>
              <a:t>If you do qualitative research, are you therefore committed to an interpretive philosophical position?</a:t>
            </a:r>
          </a:p>
          <a:p>
            <a:r>
              <a:rPr lang="en-US" dirty="0" smtClean="0"/>
              <a:t>What constitutes good interpretive research?</a:t>
            </a:r>
          </a:p>
          <a:p>
            <a:r>
              <a:rPr lang="en-US" dirty="0" smtClean="0"/>
              <a:t>What’s the most important component of qualitative, interpretive research in relation to publishing well?</a:t>
            </a:r>
          </a:p>
          <a:p>
            <a:r>
              <a:rPr lang="en-US" dirty="0" smtClean="0"/>
              <a:t>Which research approaches are traditionally associated with interpretivism?</a:t>
            </a:r>
          </a:p>
          <a:p>
            <a:r>
              <a:rPr lang="en-US" dirty="0" smtClean="0"/>
              <a:t>How do you choose one for your own research?</a:t>
            </a:r>
          </a:p>
          <a:p>
            <a:r>
              <a:rPr lang="en-US" dirty="0" smtClean="0"/>
              <a:t>Can you mix </a:t>
            </a:r>
            <a:r>
              <a:rPr lang="en-US" smtClean="0"/>
              <a:t>and match?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417723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qualitative: is it interpretive?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data collection and analysis methods are appropriate for interpretive research</a:t>
            </a:r>
          </a:p>
          <a:p>
            <a:r>
              <a:rPr lang="en-US" dirty="0" smtClean="0"/>
              <a:t>Data collection: field experiments and studies, some forms of lab experiments such as usability studies, interviews (often semi-structured), observation, participant observation, document and web-site study, many internet data collection strategies, diaries and logs, structured note-taking…..</a:t>
            </a:r>
          </a:p>
          <a:p>
            <a:r>
              <a:rPr lang="en-US" dirty="0" smtClean="0"/>
              <a:t>Analysis strategies: content analysis, coding, causal mapping, repertoire grid technique, critical incident technique, discourse (conversation) analysis, narrative analysis, soft systems analysis, social network analysis……..</a:t>
            </a:r>
          </a:p>
          <a:p>
            <a:r>
              <a:rPr lang="en-US" dirty="0" smtClean="0"/>
              <a:t>Analysis support tools, e.g. content analysis tools</a:t>
            </a:r>
          </a:p>
          <a:p>
            <a:r>
              <a:rPr lang="en-US" smtClean="0"/>
              <a:t>Triangulation</a:t>
            </a:r>
            <a:endParaRPr lang="en-US" dirty="0" smtClean="0"/>
          </a:p>
          <a:p>
            <a:r>
              <a:rPr lang="en-US" dirty="0" smtClean="0"/>
              <a:t>Few of these strategies presuppose an interpretive philosophical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76947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constitutes ‘good’ </a:t>
            </a:r>
            <a:r>
              <a:rPr lang="en-US" dirty="0"/>
              <a:t>interpretive </a:t>
            </a:r>
            <a:r>
              <a:rPr lang="en-US" dirty="0" smtClean="0"/>
              <a:t>research?</a:t>
            </a:r>
            <a:br>
              <a:rPr lang="en-US" dirty="0" smtClean="0"/>
            </a:br>
            <a:r>
              <a:rPr lang="en-US" sz="1600" dirty="0" smtClean="0"/>
              <a:t>KLEIN</a:t>
            </a:r>
            <a:r>
              <a:rPr lang="en-US" sz="1600" dirty="0"/>
              <a:t>, H. &amp; MYERS, M. (1999) A Set of Principles for Conducting and Evaluating Interpretive Field Studies in Information Systems. MIS Quarterly, 23, 67-93.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608512"/>
          </a:xfrm>
        </p:spPr>
        <p:txBody>
          <a:bodyPr>
            <a:no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hermeneutic circle </a:t>
            </a:r>
            <a:endParaRPr lang="en-US" sz="1400" dirty="0" smtClean="0"/>
          </a:p>
          <a:p>
            <a:pPr lvl="1"/>
            <a:r>
              <a:rPr lang="en-US" sz="1200" dirty="0" smtClean="0"/>
              <a:t>asserts </a:t>
            </a:r>
            <a:r>
              <a:rPr lang="en-US" sz="1200" dirty="0"/>
              <a:t>that human understanding is achieved by iterating between consideration of the independent meaning of the parts and the whole that they form</a:t>
            </a:r>
          </a:p>
          <a:p>
            <a:r>
              <a:rPr lang="en-US" sz="1400" dirty="0" smtClean="0"/>
              <a:t>Contextualization</a:t>
            </a:r>
          </a:p>
          <a:p>
            <a:pPr lvl="1"/>
            <a:r>
              <a:rPr lang="en-US" sz="1200" dirty="0" smtClean="0"/>
              <a:t>requires </a:t>
            </a:r>
            <a:r>
              <a:rPr lang="en-US" sz="1200" dirty="0"/>
              <a:t>critical reflection of the social and historical background of the research setting, so that the intended  audience can see how the current situation under investigation emerged</a:t>
            </a:r>
          </a:p>
          <a:p>
            <a:r>
              <a:rPr lang="en-US" sz="1400" dirty="0"/>
              <a:t>I</a:t>
            </a:r>
            <a:r>
              <a:rPr lang="en-US" sz="1400" dirty="0" smtClean="0"/>
              <a:t>nteraction </a:t>
            </a:r>
            <a:r>
              <a:rPr lang="en-US" sz="1400" dirty="0"/>
              <a:t>between researchers and </a:t>
            </a:r>
            <a:r>
              <a:rPr lang="en-US" sz="1400" dirty="0" smtClean="0"/>
              <a:t>subjects</a:t>
            </a:r>
          </a:p>
          <a:p>
            <a:pPr lvl="1"/>
            <a:r>
              <a:rPr lang="en-US" sz="1200" dirty="0" smtClean="0"/>
              <a:t>requires </a:t>
            </a:r>
            <a:r>
              <a:rPr lang="en-US" sz="1200" dirty="0"/>
              <a:t>critical reflection on how the research materials (or ‘data’) were socially constructed through the interaction between  the researchers and participants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bstraction </a:t>
            </a:r>
            <a:r>
              <a:rPr lang="en-US" sz="1400" dirty="0"/>
              <a:t>and </a:t>
            </a:r>
            <a:r>
              <a:rPr lang="en-US" sz="1400" dirty="0" smtClean="0"/>
              <a:t>generalization</a:t>
            </a:r>
          </a:p>
          <a:p>
            <a:pPr lvl="1"/>
            <a:r>
              <a:rPr lang="en-US" sz="1200" dirty="0" smtClean="0"/>
              <a:t>requires </a:t>
            </a:r>
            <a:r>
              <a:rPr lang="en-US" sz="1200" dirty="0"/>
              <a:t>relating the idiographic details revealed by the data interpretation to theoretical, general concepts that describe the nature of human understanding and social action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ialogical reasoning</a:t>
            </a:r>
          </a:p>
          <a:p>
            <a:pPr lvl="1"/>
            <a:r>
              <a:rPr lang="en-US" sz="1200" dirty="0" smtClean="0"/>
              <a:t>requires </a:t>
            </a:r>
            <a:r>
              <a:rPr lang="en-US" sz="1200" dirty="0"/>
              <a:t>sensitivity to possible contradictions between the theoretical preconceptions guiding the research design and actual findings (‘the story which the data tell’) with subsequent cycles of revision</a:t>
            </a:r>
          </a:p>
          <a:p>
            <a:r>
              <a:rPr lang="en-US" sz="1400" dirty="0" smtClean="0"/>
              <a:t>Multiple interpretation</a:t>
            </a:r>
          </a:p>
          <a:p>
            <a:pPr lvl="1"/>
            <a:r>
              <a:rPr lang="en-US" sz="1200" dirty="0" smtClean="0"/>
              <a:t>requires </a:t>
            </a:r>
            <a:r>
              <a:rPr lang="en-US" sz="1200" dirty="0"/>
              <a:t>sensitivity to possible differences in interpretations among the participants as are typically expressed in multiple narratives or stories of the same sequence of events under study</a:t>
            </a:r>
          </a:p>
          <a:p>
            <a:r>
              <a:rPr lang="en-US" sz="1400" dirty="0" smtClean="0"/>
              <a:t>Suspicion</a:t>
            </a:r>
          </a:p>
          <a:p>
            <a:pPr lvl="1"/>
            <a:r>
              <a:rPr lang="en-US" sz="1200" dirty="0" smtClean="0"/>
              <a:t>requires </a:t>
            </a:r>
            <a:r>
              <a:rPr lang="en-US" sz="1200" dirty="0"/>
              <a:t>sensitivity to possible biases and systematic distortions in the narratives collected from the </a:t>
            </a:r>
            <a:r>
              <a:rPr lang="en-US" sz="1200" dirty="0" smtClean="0"/>
              <a:t>participants</a:t>
            </a:r>
            <a:endParaRPr lang="en-US" sz="1200" dirty="0"/>
          </a:p>
        </p:txBody>
      </p:sp>
      <p:sp>
        <p:nvSpPr>
          <p:cNvPr id="4" name="Right Arrow 3"/>
          <p:cNvSpPr/>
          <p:nvPr/>
        </p:nvSpPr>
        <p:spPr>
          <a:xfrm>
            <a:off x="107504" y="3501008"/>
            <a:ext cx="57606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976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research approaches suit an interpretive philosophy?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approaches which allow for study of the subjective interpretations of research subjects, typically field studies</a:t>
            </a:r>
          </a:p>
          <a:p>
            <a:r>
              <a:rPr lang="en-US" dirty="0" smtClean="0"/>
              <a:t> In IS:</a:t>
            </a:r>
          </a:p>
          <a:p>
            <a:pPr lvl="1"/>
            <a:r>
              <a:rPr lang="en-US" dirty="0" smtClean="0"/>
              <a:t>Case study</a:t>
            </a:r>
          </a:p>
          <a:p>
            <a:pPr lvl="1"/>
            <a:r>
              <a:rPr lang="en-US" dirty="0" smtClean="0"/>
              <a:t>Action research</a:t>
            </a:r>
          </a:p>
          <a:p>
            <a:pPr lvl="1"/>
            <a:r>
              <a:rPr lang="en-US" dirty="0" smtClean="0"/>
              <a:t>Ethnography</a:t>
            </a:r>
          </a:p>
          <a:p>
            <a:pPr lvl="1"/>
            <a:r>
              <a:rPr lang="en-US" dirty="0" smtClean="0"/>
              <a:t>++ anything else that facilitates understanding of research subjects’ socially constructed meanings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834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Case </a:t>
            </a:r>
            <a:r>
              <a:rPr lang="en-US" dirty="0" smtClean="0"/>
              <a:t>study</a:t>
            </a:r>
            <a:br>
              <a:rPr lang="en-US" dirty="0" smtClean="0"/>
            </a:br>
            <a:r>
              <a:rPr lang="en-US" sz="1400" dirty="0" smtClean="0"/>
              <a:t>CARROLL</a:t>
            </a:r>
            <a:r>
              <a:rPr lang="en-US" sz="1400" dirty="0"/>
              <a:t>, J. M. &amp; SWATMAN, P. A. (2000) Structured-case: a methodological framework for building theory in information systems research. European Journal of Information Systems, 9, 235-242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typical: the narrative story, but,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case may be a person</a:t>
            </a:r>
            <a:r>
              <a:rPr lang="en-US" dirty="0" smtClean="0"/>
              <a:t>, group </a:t>
            </a:r>
            <a:r>
              <a:rPr lang="en-US" dirty="0"/>
              <a:t>of people, organization, process or </a:t>
            </a:r>
            <a:r>
              <a:rPr lang="en-US" dirty="0" smtClean="0"/>
              <a:t>information system</a:t>
            </a:r>
          </a:p>
          <a:p>
            <a:r>
              <a:rPr lang="en-US" dirty="0" smtClean="0"/>
              <a:t>Structured case includes:</a:t>
            </a:r>
          </a:p>
          <a:p>
            <a:pPr lvl="1"/>
            <a:r>
              <a:rPr lang="en-US" dirty="0" smtClean="0"/>
              <a:t>A conceptual framework</a:t>
            </a:r>
          </a:p>
          <a:p>
            <a:pPr lvl="2"/>
            <a:r>
              <a:rPr lang="en-US" dirty="0" smtClean="0"/>
              <a:t>Research themes</a:t>
            </a:r>
          </a:p>
          <a:p>
            <a:pPr lvl="2"/>
            <a:r>
              <a:rPr lang="en-US" dirty="0" smtClean="0"/>
              <a:t>Relevant literature</a:t>
            </a:r>
          </a:p>
          <a:p>
            <a:pPr lvl="2"/>
            <a:r>
              <a:rPr lang="en-US" dirty="0" smtClean="0"/>
              <a:t>Theoretical foundations or world-view: e.g. interpretivism, positivism</a:t>
            </a:r>
          </a:p>
          <a:p>
            <a:pPr lvl="1"/>
            <a:r>
              <a:rPr lang="en-US" dirty="0" smtClean="0"/>
              <a:t>An iterative research cycle</a:t>
            </a:r>
          </a:p>
          <a:p>
            <a:pPr lvl="2"/>
            <a:r>
              <a:rPr lang="en-US" dirty="0" smtClean="0"/>
              <a:t>Plan, collect data, analyze, reflect (includes theory-building)</a:t>
            </a:r>
            <a:endParaRPr lang="en-US" dirty="0"/>
          </a:p>
          <a:p>
            <a:pPr lvl="1"/>
            <a:r>
              <a:rPr lang="en-US" dirty="0" smtClean="0"/>
              <a:t>Literature-based scrutiny of the theory built</a:t>
            </a:r>
          </a:p>
          <a:p>
            <a:pPr lvl="2"/>
            <a:r>
              <a:rPr lang="en-US" dirty="0" smtClean="0"/>
              <a:t>The ‘enfolding’ literature</a:t>
            </a:r>
          </a:p>
          <a:p>
            <a:pPr lvl="2"/>
            <a:r>
              <a:rPr lang="en-US" dirty="0" smtClean="0"/>
              <a:t>Agreement and conflict with relevant theories</a:t>
            </a:r>
          </a:p>
        </p:txBody>
      </p:sp>
    </p:spTree>
    <p:extLst>
      <p:ext uri="{BB962C8B-B14F-4D97-AF65-F5344CB8AC3E}">
        <p14:creationId xmlns:p14="http://schemas.microsoft.com/office/powerpoint/2010/main" val="18134341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interpretive </a:t>
            </a:r>
            <a:r>
              <a:rPr lang="en-US" dirty="0"/>
              <a:t>case study</a:t>
            </a:r>
            <a:br>
              <a:rPr lang="en-US" dirty="0"/>
            </a:br>
            <a:r>
              <a:rPr lang="en-US" sz="1600" dirty="0"/>
              <a:t>WALSHAM, G. (1995) Interpretive case studies in IS research: nature and method. European Journal of Information Systems, 4, 74-81.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/>
          <a:lstStyle/>
          <a:p>
            <a:r>
              <a:rPr lang="en-US" dirty="0" smtClean="0"/>
              <a:t>First order social constructions (of the research subject), second order constructions (of the researcher)</a:t>
            </a:r>
            <a:endParaRPr lang="en-US" dirty="0"/>
          </a:p>
          <a:p>
            <a:r>
              <a:rPr lang="en-US" dirty="0" smtClean="0"/>
              <a:t>Thick description – the consultable record</a:t>
            </a:r>
          </a:p>
          <a:p>
            <a:r>
              <a:rPr lang="en-US" dirty="0" smtClean="0"/>
              <a:t>Engaged or non-engaged researcher(s)</a:t>
            </a:r>
          </a:p>
          <a:p>
            <a:r>
              <a:rPr lang="en-US" dirty="0" smtClean="0"/>
              <a:t>Evidence from interviews (+ multiple contextual sources) which allows access to different interpretations of the phenomena studied</a:t>
            </a:r>
          </a:p>
          <a:p>
            <a:r>
              <a:rPr lang="en-US" dirty="0" smtClean="0"/>
              <a:t>Careful reporting, such that the reader can reconstruct the findings of the researcher</a:t>
            </a:r>
          </a:p>
          <a:p>
            <a:r>
              <a:rPr lang="en-US" dirty="0" smtClean="0"/>
              <a:t>The result: some form of generalization</a:t>
            </a:r>
          </a:p>
          <a:p>
            <a:pPr lvl="1"/>
            <a:r>
              <a:rPr lang="en-US" dirty="0" smtClean="0"/>
              <a:t>Development of concepts</a:t>
            </a:r>
          </a:p>
          <a:p>
            <a:pPr lvl="1"/>
            <a:r>
              <a:rPr lang="en-US" dirty="0" smtClean="0"/>
              <a:t>Development of theory</a:t>
            </a:r>
          </a:p>
          <a:p>
            <a:pPr lvl="1"/>
            <a:r>
              <a:rPr lang="en-US" dirty="0" smtClean="0"/>
              <a:t>Drawing of specific implications</a:t>
            </a:r>
          </a:p>
          <a:p>
            <a:pPr lvl="1"/>
            <a:r>
              <a:rPr lang="en-US" dirty="0" smtClean="0"/>
              <a:t>Contribution of rich insight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47567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research: organizational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researcher engages in a change project in an organization (e.g. an IT development project) with two complementary ends: research, organizational change </a:t>
            </a:r>
          </a:p>
          <a:p>
            <a:r>
              <a:rPr lang="en-US" dirty="0" smtClean="0"/>
              <a:t>The </a:t>
            </a:r>
            <a:r>
              <a:rPr lang="en-US" dirty="0"/>
              <a:t>o</a:t>
            </a:r>
            <a:r>
              <a:rPr lang="en-US" dirty="0" smtClean="0"/>
              <a:t>rganizational setting normally requires the accommodation of different viewpoints or interpretations, hence the interpretive research philosophy</a:t>
            </a:r>
          </a:p>
          <a:p>
            <a:r>
              <a:rPr lang="en-US" dirty="0" smtClean="0"/>
              <a:t>The research </a:t>
            </a:r>
            <a:r>
              <a:rPr lang="en-US" dirty="0"/>
              <a:t>seeks theory as an explicit </a:t>
            </a:r>
            <a:r>
              <a:rPr lang="en-US" dirty="0" smtClean="0"/>
              <a:t>concern, and the tools</a:t>
            </a:r>
            <a:r>
              <a:rPr lang="en-US" dirty="0"/>
              <a:t>, techniques, </a:t>
            </a:r>
            <a:r>
              <a:rPr lang="en-US" dirty="0" smtClean="0"/>
              <a:t>and </a:t>
            </a:r>
            <a:r>
              <a:rPr lang="en-US" dirty="0"/>
              <a:t>models </a:t>
            </a:r>
            <a:r>
              <a:rPr lang="en-US" dirty="0" smtClean="0"/>
              <a:t>are linked </a:t>
            </a:r>
            <a:r>
              <a:rPr lang="en-US" dirty="0"/>
              <a:t>to </a:t>
            </a:r>
            <a:r>
              <a:rPr lang="en-US" dirty="0" smtClean="0"/>
              <a:t>the research design</a:t>
            </a:r>
            <a:endParaRPr lang="en-US" dirty="0"/>
          </a:p>
          <a:p>
            <a:r>
              <a:rPr lang="en-US" dirty="0" smtClean="0"/>
              <a:t>Emergent </a:t>
            </a:r>
            <a:r>
              <a:rPr lang="en-US" dirty="0"/>
              <a:t>theory will emerge from both data and initial </a:t>
            </a:r>
            <a:r>
              <a:rPr lang="en-US" dirty="0" smtClean="0"/>
              <a:t>theory; theory </a:t>
            </a:r>
            <a:r>
              <a:rPr lang="en-US" dirty="0"/>
              <a:t>building will be incremental and </a:t>
            </a:r>
            <a:r>
              <a:rPr lang="en-US" dirty="0" smtClean="0"/>
              <a:t>cyclic</a:t>
            </a:r>
            <a:endParaRPr lang="en-US" dirty="0"/>
          </a:p>
          <a:p>
            <a:r>
              <a:rPr lang="en-US" dirty="0" smtClean="0"/>
              <a:t>Exploration </a:t>
            </a:r>
            <a:r>
              <a:rPr lang="en-US" dirty="0"/>
              <a:t>of data and theory building should be explainable to </a:t>
            </a:r>
            <a:r>
              <a:rPr lang="en-US" dirty="0" smtClean="0"/>
              <a:t>others</a:t>
            </a:r>
            <a:endParaRPr lang="en-US" dirty="0"/>
          </a:p>
          <a:p>
            <a:r>
              <a:rPr lang="en-US" dirty="0" smtClean="0"/>
              <a:t>History </a:t>
            </a:r>
            <a:r>
              <a:rPr lang="en-US" dirty="0"/>
              <a:t>and context are given due </a:t>
            </a:r>
            <a:r>
              <a:rPr lang="en-US" dirty="0" smtClean="0"/>
              <a:t>weight </a:t>
            </a:r>
          </a:p>
          <a:p>
            <a:r>
              <a:rPr lang="en-US" dirty="0"/>
              <a:t>D</a:t>
            </a:r>
            <a:r>
              <a:rPr lang="en-US" dirty="0" smtClean="0"/>
              <a:t>issemination </a:t>
            </a:r>
            <a:r>
              <a:rPr lang="en-US" dirty="0"/>
              <a:t>of findings goes beyond those involved in a </a:t>
            </a:r>
            <a:r>
              <a:rPr lang="en-US" dirty="0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94842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Checkland criteria: recoverability</a:t>
            </a:r>
            <a:br>
              <a:rPr lang="en-US" dirty="0" smtClean="0"/>
            </a:br>
            <a:r>
              <a:rPr lang="en-US" sz="1600" dirty="0"/>
              <a:t>CHECKLAND, P. &amp; HOLWELL, S. (1998) Action research: its nature and validity. </a:t>
            </a:r>
            <a:r>
              <a:rPr lang="en-US" sz="1600" i="1" dirty="0"/>
              <a:t>Systemic Practice and Action Research,</a:t>
            </a:r>
            <a:r>
              <a:rPr lang="en-US" sz="1600" dirty="0"/>
              <a:t> 11</a:t>
            </a:r>
            <a:r>
              <a:rPr lang="en-US" sz="1600" b="1" dirty="0"/>
              <a:t>,</a:t>
            </a:r>
            <a:r>
              <a:rPr lang="en-US" sz="1600" dirty="0"/>
              <a:t> 9-21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2386608" cy="4104456"/>
          </a:xfrm>
        </p:spPr>
        <p:txBody>
          <a:bodyPr/>
          <a:lstStyle/>
          <a:p>
            <a:r>
              <a:rPr lang="en-US" dirty="0" smtClean="0"/>
              <a:t>A= application area</a:t>
            </a:r>
          </a:p>
          <a:p>
            <a:r>
              <a:rPr lang="en-US" dirty="0" smtClean="0"/>
              <a:t>F = framework of ideas: (methodological), theoretical</a:t>
            </a:r>
          </a:p>
          <a:p>
            <a:r>
              <a:rPr lang="en-US" dirty="0" smtClean="0"/>
              <a:t>M = intervention methodology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898590"/>
            <a:ext cx="6163444" cy="41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9937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AAU_EN_photo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AAU_EN_photo.potx</Template>
  <TotalTime>470</TotalTime>
  <Words>1065</Words>
  <Application>Microsoft Macintosh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AAU_EN_photo</vt:lpstr>
      <vt:lpstr>Interpretive research approaches</vt:lpstr>
      <vt:lpstr>Seminar questions</vt:lpstr>
      <vt:lpstr>It’s qualitative: is it interpretive?</vt:lpstr>
      <vt:lpstr>What constitutes ‘good’ interpretive research? KLEIN, H. &amp; MYERS, M. (1999) A Set of Principles for Conducting and Evaluating Interpretive Field Studies in Information Systems. MIS Quarterly, 23, 67-93.</vt:lpstr>
      <vt:lpstr>Which research approaches suit an interpretive philosophy?</vt:lpstr>
      <vt:lpstr>Case study CARROLL, J. M. &amp; SWATMAN, P. A. (2000) Structured-case: a methodological framework for building theory in information systems research. European Journal of Information Systems, 9, 235-242.</vt:lpstr>
      <vt:lpstr>The interpretive case study WALSHAM, G. (1995) Interpretive case studies in IS research: nature and method. European Journal of Information Systems, 4, 74-81.</vt:lpstr>
      <vt:lpstr>Action research: organizational intervention</vt:lpstr>
      <vt:lpstr>The Checkland criteria: recoverability CHECKLAND, P. &amp; HOLWELL, S. (1998) Action research: its nature and validity. Systemic Practice and Action Research, 11, 9-21.</vt:lpstr>
      <vt:lpstr>Action research: theory and practice MCKAY, J. &amp; MARSHALL, P. (2001) The dual imperatives of action research. Information Technology and People, 14, 46-59.</vt:lpstr>
      <vt:lpstr>Action research forms</vt:lpstr>
      <vt:lpstr>Ethnography MYERS, M. (1999) Investigating information systems with ethnographic research. Communications of the AIS, 2, 1.</vt:lpstr>
      <vt:lpstr>Choosing a research approach  NANDHAKUMAR, J. &amp; JONES, M. (1997) Too close for comfort? Distance and engagement in interpretive information systems research. Information Systems Journal, 7, 109-131.</vt:lpstr>
      <vt:lpstr>Mixing approaches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Interpretive research approaches</dc:title>
  <dc:creator>Henning Jensen</dc:creator>
  <cp:lastModifiedBy>Jeremy Rose</cp:lastModifiedBy>
  <cp:revision>35</cp:revision>
  <dcterms:created xsi:type="dcterms:W3CDTF">2013-05-02T08:32:46Z</dcterms:created>
  <dcterms:modified xsi:type="dcterms:W3CDTF">2013-10-19T10:46:02Z</dcterms:modified>
</cp:coreProperties>
</file>