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65" r:id="rId6"/>
    <p:sldId id="273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8" r:id="rId16"/>
    <p:sldId id="266" r:id="rId17"/>
    <p:sldId id="270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>
        <p:scale>
          <a:sx n="130" d="100"/>
          <a:sy n="130" d="100"/>
        </p:scale>
        <p:origin x="-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19/10/2013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6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02991"/>
            <a:ext cx="7772400" cy="1470025"/>
          </a:xfrm>
        </p:spPr>
        <p:txBody>
          <a:bodyPr/>
          <a:lstStyle>
            <a:lvl1pPr algn="ctr">
              <a:defRPr b="1" cap="all" spc="200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4F2D-3E4C-4B5D-BE90-617E350CBCB0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52664"/>
            <a:ext cx="7776864" cy="1440160"/>
          </a:xfrm>
        </p:spPr>
        <p:txBody>
          <a:bodyPr anchor="ctr"/>
          <a:lstStyle>
            <a:lvl1pPr marL="0" indent="0" algn="ctr">
              <a:buNone/>
              <a:defRPr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32" y="5661248"/>
            <a:ext cx="1567924" cy="11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653136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Click the icon to place 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5099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76-57C1-4E57-B3D5-811D4A7749BD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blu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Click the icon to place 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A2E2-4A97-4510-BCDE-7B7FE2925400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3573016"/>
            <a:ext cx="7632848" cy="2232248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whit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Click the icon to place picture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7584" y="3573016"/>
            <a:ext cx="7488832" cy="2232248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27FB-E98B-4846-B79F-E8A32E28DB0F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5898"/>
            <a:ext cx="9136136" cy="6852103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492896"/>
            <a:ext cx="7920880" cy="1584176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562473"/>
            <a:ext cx="7772400" cy="1470025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749-9A07-4D32-9BA1-70B5CAE1178C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E53-6C39-4C63-9F8D-3493893D403B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27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8BB-F69C-41F0-97E2-212D172D3B53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75868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agrap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984971"/>
            <a:ext cx="7772400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EDIT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2B0-E7E2-4CF5-913E-3C1EE37363B7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3FD1-DFEE-478F-8764-EA4A12E6E420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716016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CBE-7DAD-4AD6-A447-AE25CEF4DF49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67544" y="2204864"/>
            <a:ext cx="4032448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633664" y="2204864"/>
            <a:ext cx="4042792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A6F4-40AE-463F-85E5-665BB46F1CBB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1AC8-7F67-46F6-B557-46F7F820EB38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4421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86D9-E5D1-499F-92A5-9D5B7169092D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635896" y="260648"/>
            <a:ext cx="4824536" cy="5616624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A355CBA8-7D2E-46F8-A8E5-BD7BACFEDE84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Interpretivism: philosophical roots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Publishing interpretive research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17837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Interpretivism: ontology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A socially constructed reality made up of subjective meanings and socio-political as well as symbolic actions, which is produced and </a:t>
            </a:r>
            <a:r>
              <a:rPr lang="en-US" noProof="0" dirty="0"/>
              <a:t>reinforced by humans through their </a:t>
            </a:r>
            <a:r>
              <a:rPr lang="en-US" noProof="0" dirty="0" smtClean="0"/>
              <a:t>action and interaction</a:t>
            </a:r>
          </a:p>
          <a:p>
            <a:r>
              <a:rPr lang="en-US" noProof="0" dirty="0"/>
              <a:t>Organizations, groups, social systems do not exist apart from humans</a:t>
            </a:r>
            <a:r>
              <a:rPr lang="en-US" noProof="0" dirty="0" smtClean="0"/>
              <a:t>, and </a:t>
            </a:r>
            <a:r>
              <a:rPr lang="en-US" noProof="0" dirty="0"/>
              <a:t>hence cannot be apprehended, characterized, and measured in some </a:t>
            </a:r>
            <a:r>
              <a:rPr lang="en-US" noProof="0" dirty="0" smtClean="0"/>
              <a:t>objective or universal way</a:t>
            </a:r>
          </a:p>
          <a:p>
            <a:r>
              <a:rPr lang="en-US" noProof="0" dirty="0" smtClean="0"/>
              <a:t>Therefore social realities cannot be ‘discovered’, only interpreted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1898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Interpretivism: </a:t>
            </a:r>
            <a:r>
              <a:rPr lang="en-US" noProof="0" dirty="0" smtClean="0"/>
              <a:t>epistemology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U</a:t>
            </a:r>
            <a:r>
              <a:rPr lang="en-US" noProof="0" dirty="0" smtClean="0"/>
              <a:t>nderstanding </a:t>
            </a:r>
            <a:r>
              <a:rPr lang="en-US" noProof="0" dirty="0"/>
              <a:t>social reality requires understanding how practices and meanings </a:t>
            </a:r>
            <a:r>
              <a:rPr lang="en-US" noProof="0" dirty="0" smtClean="0"/>
              <a:t>are formed </a:t>
            </a:r>
            <a:r>
              <a:rPr lang="en-US" noProof="0" dirty="0"/>
              <a:t>and informed by the language and tacit norms shared by humans </a:t>
            </a:r>
            <a:r>
              <a:rPr lang="en-US" noProof="0" dirty="0" smtClean="0"/>
              <a:t>working towards </a:t>
            </a:r>
            <a:r>
              <a:rPr lang="en-US" noProof="0" dirty="0"/>
              <a:t>some shared goal. Interpretive researchers construct interpretations or </a:t>
            </a:r>
            <a:r>
              <a:rPr lang="en-US" noProof="0" dirty="0" smtClean="0"/>
              <a:t>explanations that </a:t>
            </a:r>
            <a:r>
              <a:rPr lang="en-US" noProof="0" dirty="0"/>
              <a:t>account for the way that subjective meanings are created and </a:t>
            </a:r>
            <a:r>
              <a:rPr lang="en-US" noProof="0" dirty="0" smtClean="0"/>
              <a:t>sustained in </a:t>
            </a:r>
            <a:r>
              <a:rPr lang="en-US" noProof="0" dirty="0"/>
              <a:t>a particular </a:t>
            </a:r>
            <a:r>
              <a:rPr lang="en-US" noProof="0" dirty="0" smtClean="0"/>
              <a:t>setting</a:t>
            </a:r>
          </a:p>
          <a:p>
            <a:r>
              <a:rPr lang="en-US" noProof="0" dirty="0"/>
              <a:t>Such explanations are causal, but not </a:t>
            </a:r>
            <a:r>
              <a:rPr lang="en-US" noProof="0" dirty="0" smtClean="0"/>
              <a:t>in the </a:t>
            </a:r>
            <a:r>
              <a:rPr lang="en-US" noProof="0" dirty="0"/>
              <a:t>positivists' uni-directional sense; neither are they sought for the same purpose</a:t>
            </a:r>
            <a:r>
              <a:rPr lang="en-US" noProof="0" dirty="0" smtClean="0"/>
              <a:t>. Interpretive </a:t>
            </a:r>
            <a:r>
              <a:rPr lang="en-US" noProof="0" dirty="0"/>
              <a:t>researchers posit circular or reciprocally interacting models of causality</a:t>
            </a:r>
            <a:r>
              <a:rPr lang="en-US" noProof="0" dirty="0" smtClean="0"/>
              <a:t>, with </a:t>
            </a:r>
            <a:r>
              <a:rPr lang="en-US" noProof="0" dirty="0"/>
              <a:t>the intention of understanding actors' views of their social world and </a:t>
            </a:r>
            <a:r>
              <a:rPr lang="en-US" noProof="0" dirty="0" smtClean="0"/>
              <a:t>their role </a:t>
            </a:r>
            <a:r>
              <a:rPr lang="en-US" noProof="0" dirty="0"/>
              <a:t>in it</a:t>
            </a:r>
          </a:p>
        </p:txBody>
      </p:sp>
    </p:spTree>
    <p:extLst>
      <p:ext uri="{BB962C8B-B14F-4D97-AF65-F5344CB8AC3E}">
        <p14:creationId xmlns:p14="http://schemas.microsoft.com/office/powerpoint/2010/main" val="27693196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Critical thinking: ontology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277071"/>
          </a:xfrm>
        </p:spPr>
        <p:txBody>
          <a:bodyPr>
            <a:noAutofit/>
          </a:bodyPr>
          <a:lstStyle/>
          <a:p>
            <a:r>
              <a:rPr lang="en-US" noProof="0" dirty="0"/>
              <a:t>social reality is historically constituted, and hence </a:t>
            </a:r>
            <a:r>
              <a:rPr lang="en-US" noProof="0" dirty="0" smtClean="0"/>
              <a:t>human beings</a:t>
            </a:r>
            <a:r>
              <a:rPr lang="en-US" noProof="0" dirty="0"/>
              <a:t>, organizations, and societies are not confined to existing in a particular </a:t>
            </a:r>
            <a:r>
              <a:rPr lang="en-US" noProof="0" dirty="0" smtClean="0"/>
              <a:t>state. </a:t>
            </a:r>
            <a:r>
              <a:rPr lang="en-US" noProof="0" dirty="0"/>
              <a:t>Everything possesses an unfulfilled potentiality, and people, </a:t>
            </a:r>
            <a:r>
              <a:rPr lang="en-US" noProof="0" dirty="0" smtClean="0"/>
              <a:t>by recognizing </a:t>
            </a:r>
            <a:r>
              <a:rPr lang="en-US" noProof="0" dirty="0"/>
              <a:t>these possibilities, can act to change their material and social circumstances</a:t>
            </a:r>
            <a:r>
              <a:rPr lang="en-US" noProof="0" dirty="0" smtClean="0"/>
              <a:t>. Despite </a:t>
            </a:r>
            <a:r>
              <a:rPr lang="en-US" noProof="0" dirty="0"/>
              <a:t>this belief, the critical perspective recognizes that the capacity </a:t>
            </a:r>
            <a:r>
              <a:rPr lang="en-US" noProof="0" dirty="0" smtClean="0"/>
              <a:t>to enact </a:t>
            </a:r>
            <a:r>
              <a:rPr lang="en-US" noProof="0" dirty="0"/>
              <a:t>change is constrained, because humans become alienated from their </a:t>
            </a:r>
            <a:r>
              <a:rPr lang="en-US" noProof="0" dirty="0" smtClean="0"/>
              <a:t>potential by </a:t>
            </a:r>
            <a:r>
              <a:rPr lang="en-US" noProof="0" dirty="0"/>
              <a:t>prevailing systems of economic, political, and cultural authority. In the light </a:t>
            </a:r>
            <a:r>
              <a:rPr lang="en-US" noProof="0" dirty="0" smtClean="0"/>
              <a:t>of this </a:t>
            </a:r>
            <a:r>
              <a:rPr lang="en-US" noProof="0" dirty="0"/>
              <a:t>alienation, an important objective of critical research is to create awareness </a:t>
            </a:r>
            <a:r>
              <a:rPr lang="en-US" noProof="0" dirty="0" smtClean="0"/>
              <a:t>and understanding </a:t>
            </a:r>
            <a:r>
              <a:rPr lang="en-US" noProof="0" dirty="0"/>
              <a:t>of the various forms of social domination, so that people can act </a:t>
            </a:r>
            <a:r>
              <a:rPr lang="en-US" noProof="0" dirty="0" smtClean="0"/>
              <a:t>to eliminate </a:t>
            </a:r>
            <a:r>
              <a:rPr lang="en-US" noProof="0" dirty="0"/>
              <a:t>them</a:t>
            </a:r>
            <a:r>
              <a:rPr lang="en-US" noProof="0" dirty="0" smtClean="0"/>
              <a:t>.</a:t>
            </a:r>
            <a:endParaRPr lang="en-US" noProof="0" dirty="0"/>
          </a:p>
          <a:p>
            <a:r>
              <a:rPr lang="en-US" noProof="0" dirty="0"/>
              <a:t>Social reality is understood to be produced and reproduced by humans, but also </a:t>
            </a:r>
            <a:r>
              <a:rPr lang="en-US" noProof="0" dirty="0" smtClean="0"/>
              <a:t>as possessing </a:t>
            </a:r>
            <a:r>
              <a:rPr lang="en-US" noProof="0" dirty="0"/>
              <a:t>objective properties which tend to dominate human experience. </a:t>
            </a:r>
            <a:r>
              <a:rPr lang="en-US" noProof="0" dirty="0" smtClean="0"/>
              <a:t>Because of </a:t>
            </a:r>
            <a:r>
              <a:rPr lang="en-US" noProof="0" dirty="0"/>
              <a:t>the dialectical understanding of elements and the whole, as well as the belief </a:t>
            </a:r>
            <a:r>
              <a:rPr lang="en-US" noProof="0" dirty="0" smtClean="0"/>
              <a:t>in human </a:t>
            </a:r>
            <a:r>
              <a:rPr lang="en-US" noProof="0" dirty="0"/>
              <a:t>potentiality, the critical research philosophy emphasizes the processual </a:t>
            </a:r>
            <a:r>
              <a:rPr lang="en-US" noProof="0" dirty="0" smtClean="0"/>
              <a:t>development of </a:t>
            </a:r>
            <a:r>
              <a:rPr lang="en-US" noProof="0" dirty="0"/>
              <a:t>phenomena. Social relations are not posited as stable and orderly, but </a:t>
            </a:r>
            <a:r>
              <a:rPr lang="en-US" noProof="0" dirty="0" smtClean="0"/>
              <a:t>as constantly </a:t>
            </a:r>
            <a:r>
              <a:rPr lang="en-US" noProof="0" dirty="0"/>
              <a:t>undergoing change</a:t>
            </a:r>
          </a:p>
        </p:txBody>
      </p:sp>
    </p:spTree>
    <p:extLst>
      <p:ext uri="{BB962C8B-B14F-4D97-AF65-F5344CB8AC3E}">
        <p14:creationId xmlns:p14="http://schemas.microsoft.com/office/powerpoint/2010/main" val="36888123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Critical thinking: </a:t>
            </a:r>
            <a:r>
              <a:rPr lang="en-US" noProof="0" dirty="0" smtClean="0"/>
              <a:t>epistemology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K</a:t>
            </a:r>
            <a:r>
              <a:rPr lang="en-US" noProof="0" dirty="0" smtClean="0"/>
              <a:t>nowledge </a:t>
            </a:r>
            <a:r>
              <a:rPr lang="en-US" noProof="0" dirty="0"/>
              <a:t>is grounded in social and historical </a:t>
            </a:r>
            <a:r>
              <a:rPr lang="en-US" noProof="0" dirty="0" smtClean="0"/>
              <a:t>practices. There </a:t>
            </a:r>
            <a:r>
              <a:rPr lang="en-US" noProof="0" dirty="0"/>
              <a:t>can be no theory-independent </a:t>
            </a:r>
            <a:r>
              <a:rPr lang="en-US" noProof="0" dirty="0" smtClean="0"/>
              <a:t>collection </a:t>
            </a:r>
            <a:r>
              <a:rPr lang="en-US" noProof="0" dirty="0"/>
              <a:t>and </a:t>
            </a:r>
            <a:r>
              <a:rPr lang="en-US" noProof="0" dirty="0" smtClean="0"/>
              <a:t>interpretation of </a:t>
            </a:r>
            <a:r>
              <a:rPr lang="en-US" noProof="0" dirty="0"/>
              <a:t>evidence to conclusively prove or disprove a theory. Because of the </a:t>
            </a:r>
            <a:r>
              <a:rPr lang="en-US" noProof="0" dirty="0" smtClean="0"/>
              <a:t>commitment to </a:t>
            </a:r>
            <a:r>
              <a:rPr lang="en-US" noProof="0" dirty="0"/>
              <a:t>a processual view of phenomena, critical studies tend to be </a:t>
            </a:r>
            <a:r>
              <a:rPr lang="en-US" noProof="0" dirty="0" smtClean="0"/>
              <a:t>longitudinal</a:t>
            </a:r>
          </a:p>
          <a:p>
            <a:r>
              <a:rPr lang="en-US" noProof="0" dirty="0" smtClean="0"/>
              <a:t>Generalizations stemming </a:t>
            </a:r>
            <a:r>
              <a:rPr lang="en-US" noProof="0" dirty="0"/>
              <a:t>from this approach would point to regularities of process rather than </a:t>
            </a:r>
            <a:r>
              <a:rPr lang="en-US" noProof="0" dirty="0" smtClean="0"/>
              <a:t>to cross</a:t>
            </a:r>
            <a:r>
              <a:rPr lang="en-US" noProof="0" dirty="0"/>
              <a:t>-sectional differences</a:t>
            </a:r>
          </a:p>
        </p:txBody>
      </p:sp>
    </p:spTree>
    <p:extLst>
      <p:ext uri="{BB962C8B-B14F-4D97-AF65-F5344CB8AC3E}">
        <p14:creationId xmlns:p14="http://schemas.microsoft.com/office/powerpoint/2010/main" val="13403196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noProof="0" dirty="0" smtClean="0"/>
              <a:t>A dominant tradition in IS: positivism</a:t>
            </a:r>
            <a:br>
              <a:rPr lang="en-US" noProof="0" dirty="0" smtClean="0"/>
            </a:br>
            <a:r>
              <a:rPr lang="en-US" sz="1600" dirty="0"/>
              <a:t>CHEN, W. &amp; HIRSCHHEIM, R. (2004) A paradigmatic and methodological examination of information systems research from 1991 to 2001. Information Systems Journal, 14, 197-235.</a:t>
            </a: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7"/>
          </a:xfrm>
        </p:spPr>
        <p:txBody>
          <a:bodyPr/>
          <a:lstStyle/>
          <a:p>
            <a:r>
              <a:rPr lang="en-US" noProof="0" dirty="0" smtClean="0"/>
              <a:t>The only serious challenge to that tradition is interpretivism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" y="2636912"/>
            <a:ext cx="9144000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700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reason: dominant position of North American universities </a:t>
            </a:r>
            <a:r>
              <a:rPr lang="en-US" dirty="0"/>
              <a:t>and journals</a:t>
            </a:r>
            <a:br>
              <a:rPr lang="en-US" dirty="0"/>
            </a:br>
            <a:r>
              <a:rPr lang="en-US" sz="1600" dirty="0"/>
              <a:t>WALSHAM, G. (1995) The emergence of interpretivism in IS research. Information Systems Research, 6, 376-394.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English-speaking community, well-resourced, many universities</a:t>
            </a:r>
          </a:p>
          <a:p>
            <a:r>
              <a:rPr lang="en-US" dirty="0" smtClean="0"/>
              <a:t>Tradition in top-journals, many journal editors</a:t>
            </a:r>
          </a:p>
          <a:p>
            <a:r>
              <a:rPr lang="en-US" dirty="0" smtClean="0"/>
              <a:t>Editors are the guardians of scientific rigor -  sometimes (mis)interpreted as positivism</a:t>
            </a:r>
          </a:p>
          <a:p>
            <a:r>
              <a:rPr lang="en-US" dirty="0" smtClean="0"/>
              <a:t>Europeans and Scandinavians under-represented and therefore their traditions under-valued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411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Positivism and interpretivism summarized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752528"/>
          </a:xfrm>
        </p:spPr>
        <p:txBody>
          <a:bodyPr>
            <a:noAutofit/>
          </a:bodyPr>
          <a:lstStyle/>
          <a:p>
            <a:r>
              <a:rPr lang="en-US" noProof="0" dirty="0" smtClean="0"/>
              <a:t>Ontology</a:t>
            </a:r>
          </a:p>
          <a:p>
            <a:pPr lvl="1"/>
            <a:r>
              <a:rPr lang="en-US" noProof="0" dirty="0" smtClean="0"/>
              <a:t>positivists believe that reality exists objectively and independently from human experiences</a:t>
            </a:r>
          </a:p>
          <a:p>
            <a:pPr lvl="1"/>
            <a:r>
              <a:rPr lang="en-US" noProof="0" dirty="0" smtClean="0"/>
              <a:t>interpretivists emphasize the subjective meaning of the reality that is constructed and reconstructed through a human and social interaction process</a:t>
            </a:r>
          </a:p>
          <a:p>
            <a:r>
              <a:rPr lang="en-US" noProof="0" dirty="0" smtClean="0"/>
              <a:t>Epistemology</a:t>
            </a:r>
          </a:p>
          <a:p>
            <a:pPr lvl="1"/>
            <a:r>
              <a:rPr lang="en-US" noProof="0" dirty="0" smtClean="0"/>
              <a:t>positivists are concerned with the hypothetic-deductive testability of theories. Scientific knowledge should allow verification or falsification and seek generalizable results. A causal relationship is usually presented and a tight coupling among explanation, prediction and control is expected</a:t>
            </a:r>
          </a:p>
          <a:p>
            <a:pPr lvl="1"/>
            <a:r>
              <a:rPr lang="en-US" noProof="0" dirty="0" smtClean="0"/>
              <a:t>interpretivists assume that scientific knowledge should be attained through the understanding of human and social interaction by which the subjective meaning of reality is constructed. </a:t>
            </a:r>
          </a:p>
        </p:txBody>
      </p:sp>
    </p:spTree>
    <p:extLst>
      <p:ext uri="{BB962C8B-B14F-4D97-AF65-F5344CB8AC3E}">
        <p14:creationId xmlns:p14="http://schemas.microsoft.com/office/powerpoint/2010/main" val="36827613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Orthogonal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Positivist (typically): quantitative survey </a:t>
            </a:r>
          </a:p>
          <a:p>
            <a:r>
              <a:rPr lang="en-US" noProof="0" dirty="0" smtClean="0"/>
              <a:t>Interpretivists (typically): field studies</a:t>
            </a:r>
          </a:p>
          <a:p>
            <a:endParaRPr lang="en-US" dirty="0"/>
          </a:p>
          <a:p>
            <a:r>
              <a:rPr lang="en-US" noProof="0" dirty="0" smtClean="0"/>
              <a:t>However </a:t>
            </a:r>
            <a:r>
              <a:rPr lang="en-US" dirty="0" smtClean="0"/>
              <a:t>whereas ontology and epistemology need to be considered together…….</a:t>
            </a:r>
          </a:p>
          <a:p>
            <a:r>
              <a:rPr lang="en-US" noProof="0" smtClean="0"/>
              <a:t>method </a:t>
            </a:r>
            <a:r>
              <a:rPr lang="en-US" noProof="0" dirty="0" smtClean="0"/>
              <a:t>is usually regarded as </a:t>
            </a:r>
            <a:r>
              <a:rPr lang="en-US" i="1" noProof="0" dirty="0" smtClean="0"/>
              <a:t>orthogonal </a:t>
            </a:r>
            <a:r>
              <a:rPr lang="en-US" noProof="0" dirty="0" smtClean="0"/>
              <a:t>to philosophical positions</a:t>
            </a:r>
          </a:p>
          <a:p>
            <a:pPr lvl="1"/>
            <a:r>
              <a:rPr lang="en-US" dirty="0" smtClean="0"/>
              <a:t>Few interpretive researchers conduct surveys, but there’s no real problem with collecting descriptive data this way</a:t>
            </a:r>
          </a:p>
          <a:p>
            <a:pPr lvl="1"/>
            <a:r>
              <a:rPr lang="en-US" noProof="0" dirty="0" smtClean="0"/>
              <a:t>The majority of field studies are (probably) positivist</a:t>
            </a:r>
            <a:endParaRPr lang="en-US" dirty="0"/>
          </a:p>
          <a:p>
            <a:r>
              <a:rPr lang="en-US" dirty="0" smtClean="0"/>
              <a:t>Quantitative/</a:t>
            </a:r>
            <a:r>
              <a:rPr lang="en-US" noProof="0" dirty="0" smtClean="0"/>
              <a:t>qualitative</a:t>
            </a:r>
            <a:r>
              <a:rPr lang="en-US" dirty="0" smtClean="0"/>
              <a:t> orthogonal to positivist/interpretive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968874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your discipline?</a:t>
            </a:r>
          </a:p>
          <a:p>
            <a:r>
              <a:rPr lang="en-US" dirty="0" smtClean="0"/>
              <a:t>What are ontology and epistemology in relation to the philosophy of science and why are they important for your research?</a:t>
            </a:r>
          </a:p>
          <a:p>
            <a:r>
              <a:rPr lang="en-US" dirty="0" smtClean="0"/>
              <a:t>What are the differences (O+E) between natural sciences and the social sciences?</a:t>
            </a:r>
          </a:p>
          <a:p>
            <a:r>
              <a:rPr lang="en-US" dirty="0" smtClean="0"/>
              <a:t>What are the different philosophical approaches available to social scientists?</a:t>
            </a:r>
          </a:p>
          <a:p>
            <a:r>
              <a:rPr lang="en-US" dirty="0" smtClean="0"/>
              <a:t>How are these positions simplified in the Information Systems field? In your field?</a:t>
            </a:r>
          </a:p>
          <a:p>
            <a:r>
              <a:rPr lang="en-US" dirty="0" smtClean="0"/>
              <a:t>Which is the dominant position in IS? In your field?</a:t>
            </a:r>
          </a:p>
          <a:p>
            <a:r>
              <a:rPr lang="en-US" dirty="0" smtClean="0"/>
              <a:t>What’s the relationship between philosophical positions and method?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552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My discipline: Information Systems (what’s yours)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A (North American) orthodoxy: positivism</a:t>
            </a:r>
            <a:r>
              <a:rPr lang="en-US" noProof="0" smtClean="0"/>
              <a:t>, but generally </a:t>
            </a:r>
            <a:r>
              <a:rPr lang="en-US" noProof="0" dirty="0" smtClean="0"/>
              <a:t>linked to some Popperian philosophy of science</a:t>
            </a:r>
          </a:p>
          <a:p>
            <a:r>
              <a:rPr lang="en-US" noProof="0" dirty="0" smtClean="0"/>
              <a:t>Various alternatives or reactions, of which the most developed is (European) interpretivism</a:t>
            </a:r>
          </a:p>
          <a:p>
            <a:r>
              <a:rPr lang="en-US" noProof="0" dirty="0" smtClean="0"/>
              <a:t>In IS the default assumption is positivism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78307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 philosophy (of science) position includes: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Ontology: a set of assumptions about the nature of reality</a:t>
            </a:r>
          </a:p>
          <a:p>
            <a:r>
              <a:rPr lang="en-US" noProof="0" dirty="0" smtClean="0"/>
              <a:t>Epistemology: a corresponding set of assumptions about the way you acquire knowledge</a:t>
            </a:r>
          </a:p>
          <a:p>
            <a:r>
              <a:rPr lang="en-US" noProof="0" dirty="0" smtClean="0"/>
              <a:t>The philosophy of science has a long history: many positions available</a:t>
            </a:r>
          </a:p>
          <a:p>
            <a:r>
              <a:rPr lang="en-US" dirty="0" smtClean="0"/>
              <a:t>Popper:</a:t>
            </a:r>
          </a:p>
          <a:p>
            <a:pPr lvl="1"/>
            <a:r>
              <a:rPr lang="en-US" dirty="0" smtClean="0"/>
              <a:t>science + pseudoscience</a:t>
            </a:r>
            <a:endParaRPr lang="en-US" dirty="0"/>
          </a:p>
          <a:p>
            <a:pPr lvl="1"/>
            <a:r>
              <a:rPr lang="en-US" dirty="0" smtClean="0"/>
              <a:t>reductionism</a:t>
            </a:r>
            <a:r>
              <a:rPr lang="en-US" dirty="0"/>
              <a:t>, repeatability</a:t>
            </a:r>
            <a:r>
              <a:rPr lang="en-US" dirty="0" smtClean="0"/>
              <a:t>, </a:t>
            </a:r>
            <a:r>
              <a:rPr lang="en-US" dirty="0"/>
              <a:t>refutation</a:t>
            </a:r>
            <a:endParaRPr lang="en-US" noProof="0" dirty="0" smtClean="0"/>
          </a:p>
          <a:p>
            <a:r>
              <a:rPr lang="en-US" noProof="0" dirty="0" smtClean="0"/>
              <a:t>Natural sciences have their positions: however we usually assume that we are social scientists</a:t>
            </a:r>
          </a:p>
          <a:p>
            <a:pPr lvl="1"/>
            <a:r>
              <a:rPr lang="en-US" dirty="0" smtClean="0"/>
              <a:t>The double hermeneutic (Giddens)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03893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Classical social </a:t>
            </a:r>
            <a:r>
              <a:rPr lang="en-US" noProof="0" dirty="0" smtClean="0"/>
              <a:t>science </a:t>
            </a:r>
            <a:r>
              <a:rPr lang="en-US" noProof="0" dirty="0" smtClean="0"/>
              <a:t>philosophy </a:t>
            </a:r>
            <a:r>
              <a:rPr lang="en-US" noProof="0" dirty="0" smtClean="0"/>
              <a:t>(of </a:t>
            </a:r>
            <a:r>
              <a:rPr lang="en-US" noProof="0" dirty="0" smtClean="0"/>
              <a:t>science) positions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600" dirty="0" err="1" smtClean="0"/>
              <a:t>Blaikie</a:t>
            </a:r>
            <a:r>
              <a:rPr lang="en-US" sz="1600" dirty="0" smtClean="0"/>
              <a:t>: Approaches to Social Enquiry</a:t>
            </a: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277071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Positivism (Comte)</a:t>
            </a:r>
          </a:p>
          <a:p>
            <a:pPr lvl="1"/>
            <a:r>
              <a:rPr lang="en-US" noProof="0" dirty="0" smtClean="0"/>
              <a:t>phenomenalism, nominalism, atomism, general laws, facts and value judgments, verification, regularities rather than causation</a:t>
            </a:r>
            <a:endParaRPr lang="en-US" noProof="0" dirty="0" smtClean="0"/>
          </a:p>
          <a:p>
            <a:r>
              <a:rPr lang="en-US" dirty="0" smtClean="0"/>
              <a:t>Critical </a:t>
            </a:r>
            <a:r>
              <a:rPr lang="en-US" dirty="0" smtClean="0"/>
              <a:t>Rationalism (Popper)</a:t>
            </a:r>
          </a:p>
          <a:p>
            <a:pPr lvl="1"/>
            <a:r>
              <a:rPr lang="en-US" dirty="0" smtClean="0"/>
              <a:t>conjectures, refutation, falsification, deductive logics, science and pseudo science</a:t>
            </a:r>
            <a:endParaRPr lang="en-US" dirty="0" smtClean="0"/>
          </a:p>
          <a:p>
            <a:r>
              <a:rPr lang="en-US" dirty="0" smtClean="0"/>
              <a:t>Classical </a:t>
            </a:r>
            <a:r>
              <a:rPr lang="en-US" dirty="0" smtClean="0"/>
              <a:t>hermeneutics (Schleiermacher, </a:t>
            </a:r>
            <a:r>
              <a:rPr lang="en-US" dirty="0" err="1" smtClean="0"/>
              <a:t>Dilthey</a:t>
            </a:r>
            <a:r>
              <a:rPr lang="en-US" dirty="0" smtClean="0"/>
              <a:t>, Husserl, Heidegger)</a:t>
            </a:r>
          </a:p>
          <a:p>
            <a:pPr lvl="1"/>
            <a:r>
              <a:rPr lang="en-US" dirty="0" smtClean="0"/>
              <a:t>Hermeneutic circle, </a:t>
            </a:r>
            <a:r>
              <a:rPr lang="en-US" i="1" dirty="0" err="1" smtClean="0"/>
              <a:t>verstehen</a:t>
            </a:r>
            <a:r>
              <a:rPr lang="en-US" dirty="0" smtClean="0"/>
              <a:t> rather than </a:t>
            </a:r>
            <a:r>
              <a:rPr lang="en-US" i="1" dirty="0" err="1" smtClean="0"/>
              <a:t>erklaren</a:t>
            </a:r>
            <a:r>
              <a:rPr lang="en-US" dirty="0" smtClean="0"/>
              <a:t>, lived experience, phenomenology, objects of consciousness, intentionality</a:t>
            </a:r>
            <a:endParaRPr lang="en-US" dirty="0" smtClean="0"/>
          </a:p>
          <a:p>
            <a:r>
              <a:rPr lang="en-US" dirty="0" smtClean="0"/>
              <a:t>Interpretivism (Weber, </a:t>
            </a:r>
            <a:r>
              <a:rPr lang="en-US" dirty="0" err="1" smtClean="0"/>
              <a:t>Sch</a:t>
            </a:r>
            <a:r>
              <a:rPr lang="en-US" dirty="0" err="1" smtClean="0"/>
              <a:t>ütz</a:t>
            </a:r>
            <a:r>
              <a:rPr lang="en-US" dirty="0" smtClean="0"/>
              <a:t>, Winch)</a:t>
            </a:r>
          </a:p>
          <a:p>
            <a:pPr lvl="1"/>
            <a:r>
              <a:rPr lang="en-US" dirty="0" smtClean="0"/>
              <a:t>Action and social action, subjective meaning, </a:t>
            </a:r>
            <a:r>
              <a:rPr lang="en-US" i="1" dirty="0" err="1" smtClean="0"/>
              <a:t>verstehen</a:t>
            </a:r>
            <a:r>
              <a:rPr lang="en-US" dirty="0" smtClean="0"/>
              <a:t>, social relationships, objective science of the subjective, language as the social medium, rule-following</a:t>
            </a:r>
          </a:p>
          <a:p>
            <a:endParaRPr lang="en-US" dirty="0"/>
          </a:p>
          <a:p>
            <a:r>
              <a:rPr lang="en-US" dirty="0" smtClean="0"/>
              <a:t>Contemporary paradigms</a:t>
            </a:r>
          </a:p>
          <a:p>
            <a:pPr lvl="1"/>
            <a:r>
              <a:rPr lang="en-US" dirty="0" smtClean="0"/>
              <a:t>Critical theory (</a:t>
            </a:r>
            <a:r>
              <a:rPr lang="en-US" dirty="0" err="1" smtClean="0"/>
              <a:t>Habermas</a:t>
            </a:r>
            <a:r>
              <a:rPr lang="en-US" dirty="0" smtClean="0"/>
              <a:t>), ethnomethodology (Garfinkel), social realism (</a:t>
            </a:r>
            <a:r>
              <a:rPr lang="en-US" dirty="0" err="1" smtClean="0"/>
              <a:t>Baskhar</a:t>
            </a:r>
            <a:r>
              <a:rPr lang="en-US" dirty="0" smtClean="0"/>
              <a:t>), contemporary hermeneutics (</a:t>
            </a:r>
            <a:r>
              <a:rPr lang="en-US" dirty="0" err="1" smtClean="0"/>
              <a:t>Gadamer</a:t>
            </a:r>
            <a:r>
              <a:rPr lang="en-US" dirty="0" smtClean="0"/>
              <a:t>), structuration theory (Giddens), feminism, (postmodernism)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997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strategies (</a:t>
            </a:r>
            <a:r>
              <a:rPr lang="en-US" dirty="0" err="1" smtClean="0"/>
              <a:t>Blaikie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02340"/>
            <a:ext cx="8928992" cy="57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195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positions</a:t>
            </a:r>
            <a:br>
              <a:rPr lang="en-US" dirty="0" smtClean="0"/>
            </a:br>
            <a:r>
              <a:rPr lang="en-US" sz="1800" dirty="0"/>
              <a:t>ORLIKOWSKI, W. J. &amp; BAROUDI, J. J. (1991) Studying information technology in organizations: Research approaches and assumptions. </a:t>
            </a:r>
            <a:r>
              <a:rPr lang="en-US" sz="1800" i="1" dirty="0"/>
              <a:t>Information systems research,</a:t>
            </a:r>
            <a:r>
              <a:rPr lang="en-US" sz="1800" dirty="0"/>
              <a:t> 2</a:t>
            </a:r>
            <a:r>
              <a:rPr lang="en-US" sz="1800" b="1" dirty="0"/>
              <a:t>,</a:t>
            </a:r>
            <a:r>
              <a:rPr lang="en-US" sz="1800" dirty="0"/>
              <a:t> 1-28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Positivism</a:t>
            </a:r>
          </a:p>
          <a:p>
            <a:pPr lvl="1"/>
            <a:r>
              <a:rPr lang="en-US" dirty="0" smtClean="0"/>
              <a:t>Interpretivism</a:t>
            </a:r>
          </a:p>
          <a:p>
            <a:pPr lvl="1"/>
            <a:r>
              <a:rPr lang="en-US" dirty="0" smtClean="0"/>
              <a:t>Critical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431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Positivism: ontology</a:t>
            </a: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The researcher and the object of inquiry are independent, and there is a sharp demarcation between observation reports and theory statements.</a:t>
            </a:r>
          </a:p>
          <a:p>
            <a:r>
              <a:rPr lang="en-US" noProof="0" dirty="0" smtClean="0"/>
              <a:t>Nomothetic </a:t>
            </a:r>
            <a:r>
              <a:rPr lang="en-US" noProof="0" dirty="0"/>
              <a:t>statements, i.e., law-like generalizations independent of time </a:t>
            </a:r>
            <a:r>
              <a:rPr lang="en-US" noProof="0" dirty="0" smtClean="0"/>
              <a:t>or  context</a:t>
            </a:r>
            <a:r>
              <a:rPr lang="en-US" noProof="0" dirty="0"/>
              <a:t>, are possible, implying that scientific concepts are precise, having fixed </a:t>
            </a:r>
            <a:r>
              <a:rPr lang="en-US" noProof="0" dirty="0" smtClean="0"/>
              <a:t>and invariant </a:t>
            </a:r>
            <a:r>
              <a:rPr lang="en-US" noProof="0" dirty="0"/>
              <a:t>meanings.</a:t>
            </a:r>
          </a:p>
          <a:p>
            <a:r>
              <a:rPr lang="en-US" noProof="0" dirty="0" smtClean="0"/>
              <a:t>There </a:t>
            </a:r>
            <a:r>
              <a:rPr lang="en-US" noProof="0" dirty="0"/>
              <a:t>exist real, uni-directional cause-effect relationships that are capable </a:t>
            </a:r>
            <a:r>
              <a:rPr lang="en-US" noProof="0" dirty="0" smtClean="0"/>
              <a:t>of being </a:t>
            </a:r>
            <a:r>
              <a:rPr lang="en-US" noProof="0" dirty="0"/>
              <a:t>identified and tested via hypothetic-deductive logic and analysis.</a:t>
            </a:r>
          </a:p>
          <a:p>
            <a:r>
              <a:rPr lang="en-US" noProof="0" dirty="0" smtClean="0"/>
              <a:t>Inquiry </a:t>
            </a:r>
            <a:r>
              <a:rPr lang="en-US" noProof="0" dirty="0"/>
              <a:t>is value-</a:t>
            </a:r>
            <a:r>
              <a:rPr lang="en-US" noProof="0" dirty="0" smtClean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1397396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Positivism: epistemology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 search for universal laws or principles from which lower-level hypotheses </a:t>
            </a:r>
            <a:r>
              <a:rPr lang="en-US" noProof="0" dirty="0" smtClean="0"/>
              <a:t>may be </a:t>
            </a:r>
            <a:r>
              <a:rPr lang="en-US" noProof="0" dirty="0"/>
              <a:t>deduced. Positivist researchers work in a deductive manner to discover unilateral</a:t>
            </a:r>
            <a:r>
              <a:rPr lang="en-US" noProof="0" dirty="0" smtClean="0"/>
              <a:t>, causal </a:t>
            </a:r>
            <a:r>
              <a:rPr lang="en-US" noProof="0" dirty="0"/>
              <a:t>relationships, that are the basis of generalized knowledge; that is, that </a:t>
            </a:r>
            <a:r>
              <a:rPr lang="en-US" noProof="0" dirty="0" smtClean="0"/>
              <a:t>can predict </a:t>
            </a:r>
            <a:r>
              <a:rPr lang="en-US" noProof="0" dirty="0"/>
              <a:t>patterns of behavior across situations </a:t>
            </a:r>
            <a:endParaRPr lang="en-US" noProof="0" dirty="0" smtClean="0"/>
          </a:p>
          <a:p>
            <a:r>
              <a:rPr lang="en-US" noProof="0" dirty="0" smtClean="0"/>
              <a:t>A </a:t>
            </a:r>
            <a:r>
              <a:rPr lang="en-US" noProof="0" dirty="0"/>
              <a:t>tight coupling </a:t>
            </a:r>
            <a:r>
              <a:rPr lang="en-US" noProof="0" dirty="0" smtClean="0"/>
              <a:t>between </a:t>
            </a:r>
            <a:r>
              <a:rPr lang="en-US" noProof="0" dirty="0"/>
              <a:t>explanation, prediction, and control. If an event </a:t>
            </a:r>
            <a:r>
              <a:rPr lang="en-US" noProof="0" dirty="0" smtClean="0"/>
              <a:t>or action </a:t>
            </a:r>
            <a:r>
              <a:rPr lang="en-US" noProof="0" dirty="0"/>
              <a:t>is only explained when it can be deduced from certain principles and premises</a:t>
            </a:r>
            <a:r>
              <a:rPr lang="en-US" noProof="0" dirty="0" smtClean="0"/>
              <a:t>, then </a:t>
            </a:r>
            <a:r>
              <a:rPr lang="en-US" noProof="0" dirty="0"/>
              <a:t>knowing the principles and premises beforehand enables prediction and </a:t>
            </a:r>
            <a:r>
              <a:rPr lang="en-US" noProof="0" dirty="0" smtClean="0"/>
              <a:t>control of </a:t>
            </a:r>
            <a:r>
              <a:rPr lang="en-US" noProof="0" dirty="0"/>
              <a:t>the event or </a:t>
            </a:r>
            <a:r>
              <a:rPr lang="en-US" noProof="0" dirty="0" smtClean="0"/>
              <a:t>action</a:t>
            </a:r>
          </a:p>
          <a:p>
            <a:endParaRPr lang="en-US" noProof="0" dirty="0"/>
          </a:p>
          <a:p>
            <a:r>
              <a:rPr lang="en-US" sz="1400" noProof="0" dirty="0"/>
              <a:t>ORLIKOWSKI, W. J. &amp; BAROUDI, J. J. (1991) Studying information technology in organizations: Research approaches and assumptions. </a:t>
            </a:r>
            <a:r>
              <a:rPr lang="en-US" sz="1400" i="1" noProof="0" dirty="0"/>
              <a:t>Information systems research,</a:t>
            </a:r>
            <a:r>
              <a:rPr lang="en-US" sz="1400" noProof="0" dirty="0"/>
              <a:t> 2</a:t>
            </a:r>
            <a:r>
              <a:rPr lang="en-US" sz="1400" b="1" noProof="0" dirty="0"/>
              <a:t>,</a:t>
            </a:r>
            <a:r>
              <a:rPr lang="en-US" sz="1400" noProof="0" dirty="0"/>
              <a:t> 1-28</a:t>
            </a:r>
            <a:r>
              <a:rPr lang="en-US" sz="1400" noProof="0" dirty="0" smtClean="0"/>
              <a:t>.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3673758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AU_EN_photo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AAU_EN_photo.potx</Template>
  <TotalTime>501</TotalTime>
  <Words>1310</Words>
  <Application>Microsoft Macintosh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AAU_EN_photo</vt:lpstr>
      <vt:lpstr>Interpretivism: philosophical roots</vt:lpstr>
      <vt:lpstr>Seminar questions</vt:lpstr>
      <vt:lpstr>My discipline: Information Systems (what’s yours)</vt:lpstr>
      <vt:lpstr>A philosophy (of science) position includes:</vt:lpstr>
      <vt:lpstr>Classical social science philosophy (of science) positions Blaikie: Approaches to Social Enquiry</vt:lpstr>
      <vt:lpstr>REASONING strategies (Blaikie)</vt:lpstr>
      <vt:lpstr>IS positions ORLIKOWSKI, W. J. &amp; BAROUDI, J. J. (1991) Studying information technology in organizations: Research approaches and assumptions. Information systems research, 2, 1-28.</vt:lpstr>
      <vt:lpstr>Positivism: ontology</vt:lpstr>
      <vt:lpstr>Positivism: epistemology</vt:lpstr>
      <vt:lpstr>Interpretivism: ontology</vt:lpstr>
      <vt:lpstr>Interpretivism: epistemology</vt:lpstr>
      <vt:lpstr>Critical thinking: ontology</vt:lpstr>
      <vt:lpstr>Critical thinking: epistemology</vt:lpstr>
      <vt:lpstr>A dominant tradition in IS: positivism CHEN, W. &amp; HIRSCHHEIM, R. (2004) A paradigmatic and methodological examination of information systems research from 1991 to 2001. Information Systems Journal, 14, 197-235.</vt:lpstr>
      <vt:lpstr>One reason: dominant position of North American universities and journals WALSHAM, G. (1995) The emergence of interpretivism in IS research. Information Systems Research, 6, 376-394.</vt:lpstr>
      <vt:lpstr>Positivism and interpretivism summarized</vt:lpstr>
      <vt:lpstr>Orthogonal methodology</vt:lpstr>
    </vt:vector>
  </TitlesOfParts>
  <Company>Aalborg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Interpretivism: philosophical roots</dc:title>
  <dc:creator>Henning Jensen</dc:creator>
  <cp:lastModifiedBy>Jeremy Rose</cp:lastModifiedBy>
  <cp:revision>39</cp:revision>
  <dcterms:created xsi:type="dcterms:W3CDTF">2013-05-02T08:32:46Z</dcterms:created>
  <dcterms:modified xsi:type="dcterms:W3CDTF">2013-10-19T13:10:16Z</dcterms:modified>
</cp:coreProperties>
</file>